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14"/>
  </p:notesMasterIdLst>
  <p:sldIdLst>
    <p:sldId id="256" r:id="rId2"/>
    <p:sldId id="257" r:id="rId3"/>
    <p:sldId id="4090" r:id="rId4"/>
    <p:sldId id="4078" r:id="rId5"/>
    <p:sldId id="4079" r:id="rId6"/>
    <p:sldId id="4084" r:id="rId7"/>
    <p:sldId id="4088" r:id="rId8"/>
    <p:sldId id="4085" r:id="rId9"/>
    <p:sldId id="4087" r:id="rId10"/>
    <p:sldId id="4089" r:id="rId11"/>
    <p:sldId id="4091" r:id="rId12"/>
    <p:sldId id="408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93" autoAdjust="0"/>
    <p:restoredTop sz="94679"/>
  </p:normalViewPr>
  <p:slideViewPr>
    <p:cSldViewPr snapToGrid="0">
      <p:cViewPr varScale="1">
        <p:scale>
          <a:sx n="124" d="100"/>
          <a:sy n="124" d="100"/>
        </p:scale>
        <p:origin x="184"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8E3426-8550-49AA-90C3-A597281FCA51}" type="datetimeFigureOut">
              <a:rPr lang="en-CA" smtClean="0"/>
              <a:t>2021-02-03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D3F82-C414-495C-A9CF-EAAC7754B7A0}" type="slidenum">
              <a:rPr lang="en-CA" smtClean="0"/>
              <a:t>‹#›</a:t>
            </a:fld>
            <a:endParaRPr lang="en-CA"/>
          </a:p>
        </p:txBody>
      </p:sp>
    </p:spTree>
    <p:extLst>
      <p:ext uri="{BB962C8B-B14F-4D97-AF65-F5344CB8AC3E}">
        <p14:creationId xmlns:p14="http://schemas.microsoft.com/office/powerpoint/2010/main" val="973929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5AD3F82-C414-495C-A9CF-EAAC7754B7A0}" type="slidenum">
              <a:rPr lang="en-CA" smtClean="0"/>
              <a:t>6</a:t>
            </a:fld>
            <a:endParaRPr lang="en-CA"/>
          </a:p>
        </p:txBody>
      </p:sp>
    </p:spTree>
    <p:extLst>
      <p:ext uri="{BB962C8B-B14F-4D97-AF65-F5344CB8AC3E}">
        <p14:creationId xmlns:p14="http://schemas.microsoft.com/office/powerpoint/2010/main" val="566884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25CBC-73C1-4897-B59B-BB2A483AB5B3}" type="datetimeFigureOut">
              <a:rPr lang="en-CA" smtClean="0"/>
              <a:t>2021-02-03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1602291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25CBC-73C1-4897-B59B-BB2A483AB5B3}" type="datetimeFigureOut">
              <a:rPr lang="en-CA" smtClean="0"/>
              <a:t>2021-02-03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3176876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25CBC-73C1-4897-B59B-BB2A483AB5B3}" type="datetimeFigureOut">
              <a:rPr lang="en-CA" smtClean="0"/>
              <a:t>2021-02-03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33114716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1379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25CBC-73C1-4897-B59B-BB2A483AB5B3}" type="datetimeFigureOut">
              <a:rPr lang="en-CA" smtClean="0"/>
              <a:t>2021-02-03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611080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25CBC-73C1-4897-B59B-BB2A483AB5B3}" type="datetimeFigureOut">
              <a:rPr lang="en-CA" smtClean="0"/>
              <a:t>2021-02-03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731152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25CBC-73C1-4897-B59B-BB2A483AB5B3}" type="datetimeFigureOut">
              <a:rPr lang="en-CA" smtClean="0"/>
              <a:t>2021-02-03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231542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25CBC-73C1-4897-B59B-BB2A483AB5B3}" type="datetimeFigureOut">
              <a:rPr lang="en-CA" smtClean="0"/>
              <a:t>2021-02-03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2369191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25CBC-73C1-4897-B59B-BB2A483AB5B3}" type="datetimeFigureOut">
              <a:rPr lang="en-CA" smtClean="0"/>
              <a:t>2021-02-03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3673507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25CBC-73C1-4897-B59B-BB2A483AB5B3}" type="datetimeFigureOut">
              <a:rPr lang="en-CA" smtClean="0"/>
              <a:t>2021-02-03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2325087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25CBC-73C1-4897-B59B-BB2A483AB5B3}" type="datetimeFigureOut">
              <a:rPr lang="en-CA" smtClean="0"/>
              <a:t>2021-02-03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638663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825CBC-73C1-4897-B59B-BB2A483AB5B3}" type="datetimeFigureOut">
              <a:rPr lang="en-CA" smtClean="0"/>
              <a:t>2021-02-03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8C1A7002-D22E-4B20-BEC7-AE61D6E551A9}" type="slidenum">
              <a:rPr lang="en-CA" smtClean="0"/>
              <a:t>‹#›</a:t>
            </a:fld>
            <a:endParaRPr lang="en-CA"/>
          </a:p>
        </p:txBody>
      </p:sp>
    </p:spTree>
    <p:extLst>
      <p:ext uri="{BB962C8B-B14F-4D97-AF65-F5344CB8AC3E}">
        <p14:creationId xmlns:p14="http://schemas.microsoft.com/office/powerpoint/2010/main" val="2584454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25CBC-73C1-4897-B59B-BB2A483AB5B3}" type="datetimeFigureOut">
              <a:rPr lang="en-CA" smtClean="0"/>
              <a:t>2021-02-03</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1A7002-D22E-4B20-BEC7-AE61D6E551A9}" type="slidenum">
              <a:rPr lang="en-CA" smtClean="0"/>
              <a:t>‹#›</a:t>
            </a:fld>
            <a:endParaRPr lang="en-CA"/>
          </a:p>
        </p:txBody>
      </p:sp>
    </p:spTree>
    <p:extLst>
      <p:ext uri="{BB962C8B-B14F-4D97-AF65-F5344CB8AC3E}">
        <p14:creationId xmlns:p14="http://schemas.microsoft.com/office/powerpoint/2010/main" val="223925005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www.wikihow.com/Category:Clash-of-Clan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71181-410D-421A-B8A9-7652D65732D9}"/>
              </a:ext>
            </a:extLst>
          </p:cNvPr>
          <p:cNvSpPr>
            <a:spLocks noGrp="1"/>
          </p:cNvSpPr>
          <p:nvPr>
            <p:ph type="ctrTitle"/>
          </p:nvPr>
        </p:nvSpPr>
        <p:spPr>
          <a:xfrm>
            <a:off x="4435494" y="1290753"/>
            <a:ext cx="5336805" cy="2387600"/>
          </a:xfrm>
        </p:spPr>
        <p:txBody>
          <a:bodyPr/>
          <a:lstStyle/>
          <a:p>
            <a:pPr algn="l"/>
            <a:r>
              <a:rPr lang="en-CA" b="1" dirty="0">
                <a:solidFill>
                  <a:schemeClr val="tx1">
                    <a:lumMod val="50000"/>
                    <a:lumOff val="50000"/>
                  </a:schemeClr>
                </a:solidFill>
                <a:latin typeface="Book Antiqua" panose="02040602050305030304" pitchFamily="18" charset="0"/>
                <a:cs typeface="Arial" panose="020B0604020202020204" pitchFamily="34" charset="0"/>
              </a:rPr>
              <a:t>Sachin Dalvi</a:t>
            </a:r>
            <a:br>
              <a:rPr lang="en-CA" b="1" dirty="0">
                <a:solidFill>
                  <a:schemeClr val="tx1">
                    <a:lumMod val="50000"/>
                    <a:lumOff val="50000"/>
                  </a:schemeClr>
                </a:solidFill>
                <a:latin typeface="Book Antiqua" panose="02040602050305030304" pitchFamily="18" charset="0"/>
                <a:cs typeface="Arial" panose="020B0604020202020204" pitchFamily="34" charset="0"/>
              </a:rPr>
            </a:br>
            <a:r>
              <a:rPr lang="en-CA" sz="3600" dirty="0">
                <a:solidFill>
                  <a:schemeClr val="tx1">
                    <a:lumMod val="50000"/>
                    <a:lumOff val="50000"/>
                  </a:schemeClr>
                </a:solidFill>
                <a:latin typeface="Book Antiqua" panose="02040602050305030304" pitchFamily="18" charset="0"/>
                <a:cs typeface="Arial" panose="020B0604020202020204" pitchFamily="34" charset="0"/>
              </a:rPr>
              <a:t>Data Scientist</a:t>
            </a:r>
            <a:endParaRPr lang="en-CA" dirty="0">
              <a:solidFill>
                <a:schemeClr val="tx1">
                  <a:lumMod val="50000"/>
                  <a:lumOff val="50000"/>
                </a:schemeClr>
              </a:solidFill>
              <a:latin typeface="Book Antiqua" panose="02040602050305030304" pitchFamily="18" charset="0"/>
              <a:cs typeface="Arial" panose="020B0604020202020204" pitchFamily="34" charset="0"/>
            </a:endParaRPr>
          </a:p>
        </p:txBody>
      </p:sp>
      <p:sp>
        <p:nvSpPr>
          <p:cNvPr id="3" name="Subtitle 2">
            <a:extLst>
              <a:ext uri="{FF2B5EF4-FFF2-40B4-BE49-F238E27FC236}">
                <a16:creationId xmlns:a16="http://schemas.microsoft.com/office/drawing/2014/main" id="{87977116-5AF2-4803-B81F-A8AA39E5F332}"/>
              </a:ext>
            </a:extLst>
          </p:cNvPr>
          <p:cNvSpPr>
            <a:spLocks noGrp="1"/>
          </p:cNvSpPr>
          <p:nvPr>
            <p:ph type="subTitle" idx="1"/>
          </p:nvPr>
        </p:nvSpPr>
        <p:spPr>
          <a:xfrm>
            <a:off x="4435494" y="3854523"/>
            <a:ext cx="7444227" cy="1655762"/>
          </a:xfrm>
        </p:spPr>
        <p:txBody>
          <a:bodyPr>
            <a:normAutofit/>
          </a:bodyPr>
          <a:lstStyle/>
          <a:p>
            <a:pPr algn="l"/>
            <a:r>
              <a:rPr lang="en-CA" sz="2000" dirty="0">
                <a:solidFill>
                  <a:schemeClr val="tx1">
                    <a:lumMod val="50000"/>
                    <a:lumOff val="50000"/>
                  </a:schemeClr>
                </a:solidFill>
                <a:latin typeface="Book Antiqua" panose="02040602050305030304" pitchFamily="18" charset="0"/>
                <a:cs typeface="Arial" panose="020B0604020202020204" pitchFamily="34" charset="0"/>
              </a:rPr>
              <a:t>Former project management strategist for brands such as UBC, National Bank, Willis Towers Watson </a:t>
            </a:r>
          </a:p>
        </p:txBody>
      </p:sp>
      <p:cxnSp>
        <p:nvCxnSpPr>
          <p:cNvPr id="7" name="Straight Connector 6">
            <a:extLst>
              <a:ext uri="{FF2B5EF4-FFF2-40B4-BE49-F238E27FC236}">
                <a16:creationId xmlns:a16="http://schemas.microsoft.com/office/drawing/2014/main" id="{D55BA404-84A7-4E78-8BD6-293AD8F1614D}"/>
              </a:ext>
            </a:extLst>
          </p:cNvPr>
          <p:cNvCxnSpPr/>
          <p:nvPr/>
        </p:nvCxnSpPr>
        <p:spPr>
          <a:xfrm>
            <a:off x="4392486" y="3718301"/>
            <a:ext cx="7247882" cy="0"/>
          </a:xfrm>
          <a:prstGeom prst="line">
            <a:avLst/>
          </a:prstGeom>
          <a:ln w="38100"/>
        </p:spPr>
        <p:style>
          <a:lnRef idx="3">
            <a:schemeClr val="dk1"/>
          </a:lnRef>
          <a:fillRef idx="0">
            <a:schemeClr val="dk1"/>
          </a:fillRef>
          <a:effectRef idx="2">
            <a:schemeClr val="dk1"/>
          </a:effectRef>
          <a:fontRef idx="minor">
            <a:schemeClr val="tx1"/>
          </a:fontRef>
        </p:style>
      </p:cxnSp>
      <p:pic>
        <p:nvPicPr>
          <p:cNvPr id="12" name="Picture 11" descr="A person in a suit standing on a boat&#10;&#10;Description automatically generated with low confidence">
            <a:extLst>
              <a:ext uri="{FF2B5EF4-FFF2-40B4-BE49-F238E27FC236}">
                <a16:creationId xmlns:a16="http://schemas.microsoft.com/office/drawing/2014/main" id="{0109E556-4731-5540-AA99-709DC779C51B}"/>
              </a:ext>
            </a:extLst>
          </p:cNvPr>
          <p:cNvPicPr>
            <a:picLocks noChangeAspect="1"/>
          </p:cNvPicPr>
          <p:nvPr/>
        </p:nvPicPr>
        <p:blipFill rotWithShape="1">
          <a:blip r:embed="rId2">
            <a:extLst>
              <a:ext uri="{28A0092B-C50C-407E-A947-70E740481C1C}">
                <a14:useLocalDpi xmlns:a14="http://schemas.microsoft.com/office/drawing/2010/main" val="0"/>
              </a:ext>
            </a:extLst>
          </a:blip>
          <a:srcRect l="6010" r="15446"/>
          <a:stretch/>
        </p:blipFill>
        <p:spPr>
          <a:xfrm>
            <a:off x="186154" y="115614"/>
            <a:ext cx="4080207" cy="662677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55561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B70C7F-407A-B648-894B-496E58127BB5}"/>
              </a:ext>
            </a:extLst>
          </p:cNvPr>
          <p:cNvSpPr/>
          <p:nvPr/>
        </p:nvSpPr>
        <p:spPr>
          <a:xfrm>
            <a:off x="203379" y="79993"/>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7DA0E991-D1C4-5044-A456-06844F617BE9}"/>
              </a:ext>
            </a:extLst>
          </p:cNvPr>
          <p:cNvSpPr txBox="1"/>
          <p:nvPr/>
        </p:nvSpPr>
        <p:spPr>
          <a:xfrm>
            <a:off x="328665" y="380805"/>
            <a:ext cx="9229204"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Next Steps</a:t>
            </a:r>
          </a:p>
        </p:txBody>
      </p:sp>
      <p:sp>
        <p:nvSpPr>
          <p:cNvPr id="5" name="Rectangle 4">
            <a:extLst>
              <a:ext uri="{FF2B5EF4-FFF2-40B4-BE49-F238E27FC236}">
                <a16:creationId xmlns:a16="http://schemas.microsoft.com/office/drawing/2014/main" id="{5E9455C2-22B3-3245-83B2-29598BE87B13}"/>
              </a:ext>
            </a:extLst>
          </p:cNvPr>
          <p:cNvSpPr/>
          <p:nvPr/>
        </p:nvSpPr>
        <p:spPr>
          <a:xfrm>
            <a:off x="203379" y="2091559"/>
            <a:ext cx="3258207" cy="3573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Book Antiqua" panose="02040602050305030304" pitchFamily="18" charset="0"/>
              </a:rPr>
              <a:t>Test</a:t>
            </a:r>
          </a:p>
        </p:txBody>
      </p:sp>
      <p:cxnSp>
        <p:nvCxnSpPr>
          <p:cNvPr id="7" name="Straight Connector 6">
            <a:extLst>
              <a:ext uri="{FF2B5EF4-FFF2-40B4-BE49-F238E27FC236}">
                <a16:creationId xmlns:a16="http://schemas.microsoft.com/office/drawing/2014/main" id="{BFD2B848-0A50-0343-AB86-6327316F829D}"/>
              </a:ext>
            </a:extLst>
          </p:cNvPr>
          <p:cNvCxnSpPr>
            <a:cxnSpLocks/>
          </p:cNvCxnSpPr>
          <p:nvPr/>
        </p:nvCxnSpPr>
        <p:spPr>
          <a:xfrm>
            <a:off x="3689131" y="2885089"/>
            <a:ext cx="0" cy="262233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8A2A8103-73C3-B442-A671-CC16A6BAFE46}"/>
              </a:ext>
            </a:extLst>
          </p:cNvPr>
          <p:cNvSpPr/>
          <p:nvPr/>
        </p:nvSpPr>
        <p:spPr>
          <a:xfrm>
            <a:off x="3918786" y="2091558"/>
            <a:ext cx="3258207" cy="357351"/>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latin typeface="Book Antiqua" panose="02040602050305030304" pitchFamily="18" charset="0"/>
              </a:rPr>
              <a:t>Tweak</a:t>
            </a:r>
          </a:p>
        </p:txBody>
      </p:sp>
      <p:cxnSp>
        <p:nvCxnSpPr>
          <p:cNvPr id="9" name="Straight Connector 8">
            <a:extLst>
              <a:ext uri="{FF2B5EF4-FFF2-40B4-BE49-F238E27FC236}">
                <a16:creationId xmlns:a16="http://schemas.microsoft.com/office/drawing/2014/main" id="{6D994F64-9E5D-F744-84FD-82F5D689C1F6}"/>
              </a:ext>
            </a:extLst>
          </p:cNvPr>
          <p:cNvCxnSpPr/>
          <p:nvPr/>
        </p:nvCxnSpPr>
        <p:spPr>
          <a:xfrm>
            <a:off x="7436069" y="2885089"/>
            <a:ext cx="0" cy="2490952"/>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820A6135-D42B-5E4F-9B82-81AF4BC113AB}"/>
              </a:ext>
            </a:extLst>
          </p:cNvPr>
          <p:cNvSpPr/>
          <p:nvPr/>
        </p:nvSpPr>
        <p:spPr>
          <a:xfrm>
            <a:off x="7634193" y="2091558"/>
            <a:ext cx="3258207" cy="35735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latin typeface="Book Antiqua" panose="02040602050305030304" pitchFamily="18" charset="0"/>
              </a:rPr>
              <a:t>Deploy</a:t>
            </a:r>
          </a:p>
        </p:txBody>
      </p:sp>
      <p:sp>
        <p:nvSpPr>
          <p:cNvPr id="12" name="TextBox 11">
            <a:extLst>
              <a:ext uri="{FF2B5EF4-FFF2-40B4-BE49-F238E27FC236}">
                <a16:creationId xmlns:a16="http://schemas.microsoft.com/office/drawing/2014/main" id="{CF3FA373-20B8-E944-B112-5FD0AC3FB923}"/>
              </a:ext>
            </a:extLst>
          </p:cNvPr>
          <p:cNvSpPr txBox="1"/>
          <p:nvPr/>
        </p:nvSpPr>
        <p:spPr>
          <a:xfrm>
            <a:off x="266022" y="3429000"/>
            <a:ext cx="3020313" cy="1200329"/>
          </a:xfrm>
          <a:prstGeom prst="rect">
            <a:avLst/>
          </a:prstGeom>
          <a:noFill/>
        </p:spPr>
        <p:txBody>
          <a:bodyPr wrap="square" rtlCol="0">
            <a:spAutoFit/>
          </a:bodyPr>
          <a:lstStyle/>
          <a:p>
            <a:r>
              <a:rPr lang="en-US" dirty="0">
                <a:solidFill>
                  <a:schemeClr val="tx1">
                    <a:lumMod val="65000"/>
                    <a:lumOff val="35000"/>
                  </a:schemeClr>
                </a:solidFill>
                <a:latin typeface="Book Antiqua" panose="02040602050305030304" pitchFamily="18" charset="0"/>
              </a:rPr>
              <a:t>Run the model on multiple images to see if it will predict accurately </a:t>
            </a:r>
          </a:p>
          <a:p>
            <a:endParaRPr lang="en-US" dirty="0"/>
          </a:p>
        </p:txBody>
      </p:sp>
      <p:sp>
        <p:nvSpPr>
          <p:cNvPr id="13" name="TextBox 12">
            <a:extLst>
              <a:ext uri="{FF2B5EF4-FFF2-40B4-BE49-F238E27FC236}">
                <a16:creationId xmlns:a16="http://schemas.microsoft.com/office/drawing/2014/main" id="{B5BDBF89-69DC-364C-9D61-AE6D2F43AFB2}"/>
              </a:ext>
            </a:extLst>
          </p:cNvPr>
          <p:cNvSpPr txBox="1"/>
          <p:nvPr/>
        </p:nvSpPr>
        <p:spPr>
          <a:xfrm>
            <a:off x="3823773" y="3428999"/>
            <a:ext cx="3020313" cy="1754326"/>
          </a:xfrm>
          <a:prstGeom prst="rect">
            <a:avLst/>
          </a:prstGeom>
          <a:noFill/>
        </p:spPr>
        <p:txBody>
          <a:bodyPr wrap="square" rtlCol="0">
            <a:spAutoFit/>
          </a:bodyPr>
          <a:lstStyle/>
          <a:p>
            <a:r>
              <a:rPr lang="en-US" dirty="0">
                <a:solidFill>
                  <a:schemeClr val="tx1">
                    <a:lumMod val="65000"/>
                    <a:lumOff val="35000"/>
                  </a:schemeClr>
                </a:solidFill>
                <a:latin typeface="Book Antiqua" panose="02040602050305030304" pitchFamily="18" charset="0"/>
              </a:rPr>
              <a:t>Scale the model to work for another popular games like Clash of Clan &amp; hookup the app AWS compute power to bump up </a:t>
            </a:r>
            <a:r>
              <a:rPr lang="en-US" dirty="0" err="1">
                <a:solidFill>
                  <a:schemeClr val="tx1">
                    <a:lumMod val="65000"/>
                    <a:lumOff val="35000"/>
                  </a:schemeClr>
                </a:solidFill>
                <a:latin typeface="Book Antiqua" panose="02040602050305030304" pitchFamily="18" charset="0"/>
              </a:rPr>
              <a:t>performace</a:t>
            </a:r>
            <a:r>
              <a:rPr lang="en-US" dirty="0">
                <a:solidFill>
                  <a:schemeClr val="tx1">
                    <a:lumMod val="65000"/>
                    <a:lumOff val="35000"/>
                  </a:schemeClr>
                </a:solidFill>
                <a:latin typeface="Book Antiqua" panose="02040602050305030304" pitchFamily="18" charset="0"/>
              </a:rPr>
              <a:t> </a:t>
            </a:r>
          </a:p>
          <a:p>
            <a:endParaRPr lang="en-US" dirty="0"/>
          </a:p>
        </p:txBody>
      </p:sp>
      <p:sp>
        <p:nvSpPr>
          <p:cNvPr id="14" name="TextBox 13">
            <a:extLst>
              <a:ext uri="{FF2B5EF4-FFF2-40B4-BE49-F238E27FC236}">
                <a16:creationId xmlns:a16="http://schemas.microsoft.com/office/drawing/2014/main" id="{FC6B3F99-0E94-1342-93C8-DC9C63729A41}"/>
              </a:ext>
            </a:extLst>
          </p:cNvPr>
          <p:cNvSpPr txBox="1"/>
          <p:nvPr/>
        </p:nvSpPr>
        <p:spPr>
          <a:xfrm>
            <a:off x="7634193" y="3391901"/>
            <a:ext cx="3020313" cy="1477328"/>
          </a:xfrm>
          <a:prstGeom prst="rect">
            <a:avLst/>
          </a:prstGeom>
          <a:noFill/>
        </p:spPr>
        <p:txBody>
          <a:bodyPr wrap="square" rtlCol="0">
            <a:spAutoFit/>
          </a:bodyPr>
          <a:lstStyle/>
          <a:p>
            <a:r>
              <a:rPr lang="en-US" dirty="0">
                <a:solidFill>
                  <a:schemeClr val="tx1">
                    <a:lumMod val="65000"/>
                    <a:lumOff val="35000"/>
                  </a:schemeClr>
                </a:solidFill>
                <a:latin typeface="Book Antiqua" panose="02040602050305030304" pitchFamily="18" charset="0"/>
              </a:rPr>
              <a:t>Create a web app that will compare images directly on YouTube rather than local  repository </a:t>
            </a:r>
          </a:p>
          <a:p>
            <a:endParaRPr lang="en-US" dirty="0"/>
          </a:p>
        </p:txBody>
      </p:sp>
    </p:spTree>
    <p:extLst>
      <p:ext uri="{BB962C8B-B14F-4D97-AF65-F5344CB8AC3E}">
        <p14:creationId xmlns:p14="http://schemas.microsoft.com/office/powerpoint/2010/main" val="4239007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BAF19DD-845E-5044-88DC-9019339FE1A3}"/>
              </a:ext>
            </a:extLst>
          </p:cNvPr>
          <p:cNvSpPr/>
          <p:nvPr/>
        </p:nvSpPr>
        <p:spPr>
          <a:xfrm>
            <a:off x="4610992" y="2851189"/>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29EF878F-D19C-5E49-85F3-D6476477E631}"/>
              </a:ext>
            </a:extLst>
          </p:cNvPr>
          <p:cNvSpPr txBox="1"/>
          <p:nvPr/>
        </p:nvSpPr>
        <p:spPr>
          <a:xfrm>
            <a:off x="4756826" y="3152001"/>
            <a:ext cx="9229204"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Thank You</a:t>
            </a:r>
          </a:p>
        </p:txBody>
      </p:sp>
    </p:spTree>
    <p:extLst>
      <p:ext uri="{BB962C8B-B14F-4D97-AF65-F5344CB8AC3E}">
        <p14:creationId xmlns:p14="http://schemas.microsoft.com/office/powerpoint/2010/main" val="3764134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C41AD4-1247-4201-9CAB-5ED8DFE8977C}"/>
              </a:ext>
            </a:extLst>
          </p:cNvPr>
          <p:cNvPicPr>
            <a:picLocks noChangeAspect="1"/>
          </p:cNvPicPr>
          <p:nvPr/>
        </p:nvPicPr>
        <p:blipFill rotWithShape="1">
          <a:blip r:embed="rId2">
            <a:extLst>
              <a:ext uri="{28A0092B-C50C-407E-A947-70E740481C1C}">
                <a14:useLocalDpi xmlns:a14="http://schemas.microsoft.com/office/drawing/2010/main" val="0"/>
              </a:ext>
            </a:extLst>
          </a:blip>
          <a:srcRect l="4070" t="2977" r="5376" b="3549"/>
          <a:stretch/>
        </p:blipFill>
        <p:spPr>
          <a:xfrm>
            <a:off x="526309" y="164806"/>
            <a:ext cx="9776639" cy="6493141"/>
          </a:xfrm>
          <a:prstGeom prst="rect">
            <a:avLst/>
          </a:prstGeom>
        </p:spPr>
      </p:pic>
    </p:spTree>
    <p:extLst>
      <p:ext uri="{BB962C8B-B14F-4D97-AF65-F5344CB8AC3E}">
        <p14:creationId xmlns:p14="http://schemas.microsoft.com/office/powerpoint/2010/main" val="34539059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0C9B6B4-F0DA-48AC-A0BA-8F4D1C2680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277" y="287403"/>
            <a:ext cx="4651765" cy="4612998"/>
          </a:xfrm>
        </p:spPr>
      </p:pic>
      <p:sp>
        <p:nvSpPr>
          <p:cNvPr id="10" name="Title 1">
            <a:extLst>
              <a:ext uri="{FF2B5EF4-FFF2-40B4-BE49-F238E27FC236}">
                <a16:creationId xmlns:a16="http://schemas.microsoft.com/office/drawing/2014/main" id="{13DC7BF4-99F6-4265-AE82-A662FFCB6BF0}"/>
              </a:ext>
            </a:extLst>
          </p:cNvPr>
          <p:cNvSpPr txBox="1">
            <a:spLocks/>
          </p:cNvSpPr>
          <p:nvPr/>
        </p:nvSpPr>
        <p:spPr>
          <a:xfrm>
            <a:off x="4836319" y="1002129"/>
            <a:ext cx="7088514"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CA" sz="6600" b="1" dirty="0">
                <a:solidFill>
                  <a:schemeClr val="tx1">
                    <a:lumMod val="50000"/>
                    <a:lumOff val="50000"/>
                  </a:schemeClr>
                </a:solidFill>
                <a:latin typeface="Copperplate Gothic Bold" panose="020E0705020206020404" pitchFamily="34" charset="0"/>
                <a:cs typeface="Arial" panose="020B0604020202020204" pitchFamily="34" charset="0"/>
              </a:rPr>
              <a:t>Burnt Base</a:t>
            </a:r>
            <a:endParaRPr lang="en-CA" sz="6000" b="1" i="1" baseline="30000" dirty="0">
              <a:solidFill>
                <a:schemeClr val="tx1">
                  <a:lumMod val="50000"/>
                  <a:lumOff val="50000"/>
                </a:schemeClr>
              </a:solidFill>
              <a:effectLst>
                <a:outerShdw blurRad="38100" dist="38100" dir="2700000" algn="tl">
                  <a:srgbClr val="000000">
                    <a:alpha val="43137"/>
                  </a:srgbClr>
                </a:outerShdw>
              </a:effectLst>
              <a:latin typeface="Copperplate Gothic Bold" panose="020E0705020206020404" pitchFamily="34" charset="0"/>
              <a:cs typeface="Arial" panose="020B0604020202020204" pitchFamily="34" charset="0"/>
            </a:endParaRPr>
          </a:p>
        </p:txBody>
      </p:sp>
      <p:sp>
        <p:nvSpPr>
          <p:cNvPr id="13" name="Subtitle 2">
            <a:extLst>
              <a:ext uri="{FF2B5EF4-FFF2-40B4-BE49-F238E27FC236}">
                <a16:creationId xmlns:a16="http://schemas.microsoft.com/office/drawing/2014/main" id="{3C613571-C37A-486D-96F8-8D278478F2FB}"/>
              </a:ext>
            </a:extLst>
          </p:cNvPr>
          <p:cNvSpPr txBox="1">
            <a:spLocks/>
          </p:cNvSpPr>
          <p:nvPr/>
        </p:nvSpPr>
        <p:spPr>
          <a:xfrm>
            <a:off x="4836319" y="2890807"/>
            <a:ext cx="7444227" cy="176500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dirty="0">
                <a:solidFill>
                  <a:schemeClr val="tx1">
                    <a:lumMod val="50000"/>
                    <a:lumOff val="50000"/>
                  </a:schemeClr>
                </a:solidFill>
                <a:latin typeface="Book Antiqua" panose="02040602050305030304" pitchFamily="18" charset="0"/>
                <a:cs typeface="Arial" panose="020B0604020202020204" pitchFamily="34" charset="0"/>
              </a:rPr>
              <a:t>Using </a:t>
            </a:r>
            <a:r>
              <a:rPr lang="en-CA" sz="2000" b="1" dirty="0">
                <a:solidFill>
                  <a:schemeClr val="tx1">
                    <a:lumMod val="50000"/>
                    <a:lumOff val="50000"/>
                  </a:schemeClr>
                </a:solidFill>
                <a:latin typeface="Book Antiqua" panose="02040602050305030304" pitchFamily="18" charset="0"/>
                <a:cs typeface="Arial" panose="020B0604020202020204" pitchFamily="34" charset="0"/>
              </a:rPr>
              <a:t>YouTube data </a:t>
            </a:r>
            <a:r>
              <a:rPr lang="en-CA" sz="2000" dirty="0">
                <a:solidFill>
                  <a:schemeClr val="tx1">
                    <a:lumMod val="50000"/>
                    <a:lumOff val="50000"/>
                  </a:schemeClr>
                </a:solidFill>
                <a:latin typeface="Book Antiqua" panose="02040602050305030304" pitchFamily="18" charset="0"/>
                <a:cs typeface="Arial" panose="020B0604020202020204" pitchFamily="34" charset="0"/>
              </a:rPr>
              <a:t>and </a:t>
            </a:r>
            <a:r>
              <a:rPr lang="en-CA" sz="2000" b="1" dirty="0">
                <a:solidFill>
                  <a:schemeClr val="tx1">
                    <a:lumMod val="50000"/>
                    <a:lumOff val="50000"/>
                  </a:schemeClr>
                </a:solidFill>
                <a:latin typeface="Book Antiqua" panose="02040602050305030304" pitchFamily="18" charset="0"/>
                <a:cs typeface="Arial" panose="020B0604020202020204" pitchFamily="34" charset="0"/>
              </a:rPr>
              <a:t>Structural Similarity</a:t>
            </a:r>
            <a:r>
              <a:rPr lang="en-CA" sz="2000" dirty="0">
                <a:solidFill>
                  <a:schemeClr val="tx1">
                    <a:lumMod val="50000"/>
                    <a:lumOff val="50000"/>
                  </a:schemeClr>
                </a:solidFill>
                <a:latin typeface="Book Antiqua" panose="02040602050305030304" pitchFamily="18" charset="0"/>
                <a:cs typeface="Arial" panose="020B0604020202020204" pitchFamily="34" charset="0"/>
              </a:rPr>
              <a:t> to compare and reverse search base image to return the </a:t>
            </a:r>
            <a:r>
              <a:rPr lang="en-CA" sz="2000" b="1" dirty="0">
                <a:solidFill>
                  <a:schemeClr val="tx1">
                    <a:lumMod val="50000"/>
                    <a:lumOff val="50000"/>
                  </a:schemeClr>
                </a:solidFill>
                <a:latin typeface="Book Antiqua" panose="02040602050305030304" pitchFamily="18" charset="0"/>
                <a:cs typeface="Arial" panose="020B0604020202020204" pitchFamily="34" charset="0"/>
              </a:rPr>
              <a:t>YouTube</a:t>
            </a:r>
            <a:r>
              <a:rPr lang="en-CA" sz="2000" dirty="0">
                <a:solidFill>
                  <a:schemeClr val="tx1">
                    <a:lumMod val="50000"/>
                    <a:lumOff val="50000"/>
                  </a:schemeClr>
                </a:solidFill>
                <a:latin typeface="Book Antiqua" panose="02040602050305030304" pitchFamily="18" charset="0"/>
                <a:cs typeface="Arial" panose="020B0604020202020204" pitchFamily="34" charset="0"/>
              </a:rPr>
              <a:t> video links for Clash of Clans</a:t>
            </a:r>
          </a:p>
          <a:p>
            <a:pPr marL="0" indent="0">
              <a:buNone/>
            </a:pPr>
            <a:endParaRPr lang="en-CA" sz="2000" dirty="0">
              <a:solidFill>
                <a:schemeClr val="tx1">
                  <a:lumMod val="50000"/>
                  <a:lumOff val="50000"/>
                </a:schemeClr>
              </a:solidFill>
              <a:latin typeface="Book Antiqua" panose="02040602050305030304" pitchFamily="18" charset="0"/>
              <a:cs typeface="Arial" panose="020B0604020202020204" pitchFamily="34" charset="0"/>
            </a:endParaRPr>
          </a:p>
          <a:p>
            <a:pPr marL="0" indent="0">
              <a:buNone/>
            </a:pPr>
            <a:r>
              <a:rPr lang="en-CA" sz="2000" dirty="0">
                <a:solidFill>
                  <a:schemeClr val="tx1">
                    <a:lumMod val="50000"/>
                    <a:lumOff val="50000"/>
                  </a:schemeClr>
                </a:solidFill>
                <a:latin typeface="Book Antiqua" panose="02040602050305030304" pitchFamily="18" charset="0"/>
                <a:cs typeface="Arial" panose="020B0604020202020204" pitchFamily="34" charset="0"/>
              </a:rPr>
              <a:t>Duration: 6 Weeks</a:t>
            </a:r>
          </a:p>
        </p:txBody>
      </p:sp>
      <p:pic>
        <p:nvPicPr>
          <p:cNvPr id="15" name="Picture 14">
            <a:extLst>
              <a:ext uri="{FF2B5EF4-FFF2-40B4-BE49-F238E27FC236}">
                <a16:creationId xmlns:a16="http://schemas.microsoft.com/office/drawing/2014/main" id="{4EBD7970-D9C9-4623-9520-6EBAE78535A6}"/>
              </a:ext>
            </a:extLst>
          </p:cNvPr>
          <p:cNvPicPr>
            <a:picLocks noChangeAspect="1"/>
          </p:cNvPicPr>
          <p:nvPr/>
        </p:nvPicPr>
        <p:blipFill>
          <a:blip r:embed="rId3"/>
          <a:stretch>
            <a:fillRect/>
          </a:stretch>
        </p:blipFill>
        <p:spPr>
          <a:xfrm>
            <a:off x="4894074" y="4277645"/>
            <a:ext cx="2069532" cy="482107"/>
          </a:xfrm>
          <a:prstGeom prst="rect">
            <a:avLst/>
          </a:prstGeom>
        </p:spPr>
      </p:pic>
      <p:sp>
        <p:nvSpPr>
          <p:cNvPr id="20" name="Double Bracket 19">
            <a:extLst>
              <a:ext uri="{FF2B5EF4-FFF2-40B4-BE49-F238E27FC236}">
                <a16:creationId xmlns:a16="http://schemas.microsoft.com/office/drawing/2014/main" id="{8B850501-8654-483D-82A0-5770FFBBC33D}"/>
              </a:ext>
            </a:extLst>
          </p:cNvPr>
          <p:cNvSpPr/>
          <p:nvPr/>
        </p:nvSpPr>
        <p:spPr>
          <a:xfrm>
            <a:off x="353418" y="5424684"/>
            <a:ext cx="3079789" cy="1291767"/>
          </a:xfrm>
          <a:custGeom>
            <a:avLst/>
            <a:gdLst>
              <a:gd name="connsiteX0" fmla="*/ 0 w 3079789"/>
              <a:gd name="connsiteY0" fmla="*/ 215298 h 1291760"/>
              <a:gd name="connsiteX1" fmla="*/ 215298 w 3079789"/>
              <a:gd name="connsiteY1" fmla="*/ 0 h 1291760"/>
              <a:gd name="connsiteX2" fmla="*/ 2864491 w 3079789"/>
              <a:gd name="connsiteY2" fmla="*/ 0 h 1291760"/>
              <a:gd name="connsiteX3" fmla="*/ 3079789 w 3079789"/>
              <a:gd name="connsiteY3" fmla="*/ 215298 h 1291760"/>
              <a:gd name="connsiteX4" fmla="*/ 3079789 w 3079789"/>
              <a:gd name="connsiteY4" fmla="*/ 1076462 h 1291760"/>
              <a:gd name="connsiteX5" fmla="*/ 2864491 w 3079789"/>
              <a:gd name="connsiteY5" fmla="*/ 1291760 h 1291760"/>
              <a:gd name="connsiteX6" fmla="*/ 215298 w 3079789"/>
              <a:gd name="connsiteY6" fmla="*/ 1291760 h 1291760"/>
              <a:gd name="connsiteX7" fmla="*/ 0 w 3079789"/>
              <a:gd name="connsiteY7" fmla="*/ 1076462 h 1291760"/>
              <a:gd name="connsiteX8" fmla="*/ 0 w 3079789"/>
              <a:gd name="connsiteY8" fmla="*/ 215298 h 1291760"/>
              <a:gd name="connsiteX0" fmla="*/ 215298 w 3079789"/>
              <a:gd name="connsiteY0" fmla="*/ 1291760 h 1291760"/>
              <a:gd name="connsiteX1" fmla="*/ 0 w 3079789"/>
              <a:gd name="connsiteY1" fmla="*/ 1076462 h 1291760"/>
              <a:gd name="connsiteX2" fmla="*/ 0 w 3079789"/>
              <a:gd name="connsiteY2" fmla="*/ 215298 h 1291760"/>
              <a:gd name="connsiteX3" fmla="*/ 215298 w 3079789"/>
              <a:gd name="connsiteY3" fmla="*/ 0 h 1291760"/>
              <a:gd name="connsiteX4" fmla="*/ 2864491 w 3079789"/>
              <a:gd name="connsiteY4" fmla="*/ 0 h 1291760"/>
              <a:gd name="connsiteX5" fmla="*/ 3079789 w 3079789"/>
              <a:gd name="connsiteY5" fmla="*/ 215298 h 1291760"/>
              <a:gd name="connsiteX6" fmla="*/ 3079789 w 3079789"/>
              <a:gd name="connsiteY6" fmla="*/ 1076462 h 1291760"/>
              <a:gd name="connsiteX7" fmla="*/ 2864491 w 3079789"/>
              <a:gd name="connsiteY7" fmla="*/ 1291760 h 1291760"/>
              <a:gd name="connsiteX0" fmla="*/ 0 w 3079789"/>
              <a:gd name="connsiteY0" fmla="*/ 215305 h 1291767"/>
              <a:gd name="connsiteX1" fmla="*/ 215298 w 3079789"/>
              <a:gd name="connsiteY1" fmla="*/ 7 h 1291767"/>
              <a:gd name="connsiteX2" fmla="*/ 2864491 w 3079789"/>
              <a:gd name="connsiteY2" fmla="*/ 7 h 1291767"/>
              <a:gd name="connsiteX3" fmla="*/ 3079789 w 3079789"/>
              <a:gd name="connsiteY3" fmla="*/ 215305 h 1291767"/>
              <a:gd name="connsiteX4" fmla="*/ 3079789 w 3079789"/>
              <a:gd name="connsiteY4" fmla="*/ 1076469 h 1291767"/>
              <a:gd name="connsiteX5" fmla="*/ 2864491 w 3079789"/>
              <a:gd name="connsiteY5" fmla="*/ 1291767 h 1291767"/>
              <a:gd name="connsiteX6" fmla="*/ 215298 w 3079789"/>
              <a:gd name="connsiteY6" fmla="*/ 1291767 h 1291767"/>
              <a:gd name="connsiteX7" fmla="*/ 0 w 3079789"/>
              <a:gd name="connsiteY7" fmla="*/ 1076469 h 1291767"/>
              <a:gd name="connsiteX8" fmla="*/ 0 w 3079789"/>
              <a:gd name="connsiteY8" fmla="*/ 215305 h 1291767"/>
              <a:gd name="connsiteX0" fmla="*/ 215298 w 3079789"/>
              <a:gd name="connsiteY0" fmla="*/ 1291767 h 1291767"/>
              <a:gd name="connsiteX1" fmla="*/ 0 w 3079789"/>
              <a:gd name="connsiteY1" fmla="*/ 1076469 h 1291767"/>
              <a:gd name="connsiteX2" fmla="*/ 0 w 3079789"/>
              <a:gd name="connsiteY2" fmla="*/ 215305 h 1291767"/>
              <a:gd name="connsiteX3" fmla="*/ 215298 w 3079789"/>
              <a:gd name="connsiteY3" fmla="*/ 7 h 1291767"/>
              <a:gd name="connsiteX4" fmla="*/ 2864491 w 3079789"/>
              <a:gd name="connsiteY4" fmla="*/ 7 h 1291767"/>
              <a:gd name="connsiteX5" fmla="*/ 3079789 w 3079789"/>
              <a:gd name="connsiteY5" fmla="*/ 215305 h 1291767"/>
              <a:gd name="connsiteX6" fmla="*/ 3079789 w 3079789"/>
              <a:gd name="connsiteY6" fmla="*/ 1076469 h 1291767"/>
              <a:gd name="connsiteX7" fmla="*/ 2864491 w 3079789"/>
              <a:gd name="connsiteY7" fmla="*/ 1291767 h 1291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9789" h="1291767" stroke="0" extrusionOk="0">
                <a:moveTo>
                  <a:pt x="0" y="215305"/>
                </a:moveTo>
                <a:cubicBezTo>
                  <a:pt x="0" y="96399"/>
                  <a:pt x="96392" y="7"/>
                  <a:pt x="215298" y="7"/>
                </a:cubicBezTo>
                <a:lnTo>
                  <a:pt x="2864491" y="7"/>
                </a:lnTo>
                <a:cubicBezTo>
                  <a:pt x="2983397" y="7"/>
                  <a:pt x="3079789" y="-4577"/>
                  <a:pt x="3079789" y="215305"/>
                </a:cubicBezTo>
                <a:lnTo>
                  <a:pt x="3079789" y="1076469"/>
                </a:lnTo>
                <a:cubicBezTo>
                  <a:pt x="3079789" y="1195375"/>
                  <a:pt x="2983397" y="1291767"/>
                  <a:pt x="2864491" y="1291767"/>
                </a:cubicBezTo>
                <a:lnTo>
                  <a:pt x="215298" y="1291767"/>
                </a:lnTo>
                <a:cubicBezTo>
                  <a:pt x="96392" y="1291767"/>
                  <a:pt x="0" y="1195375"/>
                  <a:pt x="0" y="1076469"/>
                </a:cubicBezTo>
                <a:lnTo>
                  <a:pt x="0" y="215305"/>
                </a:lnTo>
                <a:close/>
              </a:path>
              <a:path w="3079789" h="1291767" fill="none">
                <a:moveTo>
                  <a:pt x="215298" y="1291767"/>
                </a:moveTo>
                <a:cubicBezTo>
                  <a:pt x="96392" y="1291767"/>
                  <a:pt x="0" y="1195375"/>
                  <a:pt x="0" y="1076469"/>
                </a:cubicBezTo>
                <a:lnTo>
                  <a:pt x="0" y="215305"/>
                </a:lnTo>
                <a:cubicBezTo>
                  <a:pt x="0" y="96399"/>
                  <a:pt x="96392" y="7"/>
                  <a:pt x="215298" y="7"/>
                </a:cubicBezTo>
                <a:moveTo>
                  <a:pt x="2864491" y="7"/>
                </a:moveTo>
                <a:cubicBezTo>
                  <a:pt x="2983397" y="7"/>
                  <a:pt x="3079789" y="96399"/>
                  <a:pt x="3079789" y="215305"/>
                </a:cubicBezTo>
                <a:lnTo>
                  <a:pt x="3079789" y="1076469"/>
                </a:lnTo>
                <a:cubicBezTo>
                  <a:pt x="3079789" y="1195375"/>
                  <a:pt x="2983397" y="1291767"/>
                  <a:pt x="2864491" y="1291767"/>
                </a:cubicBezTo>
              </a:path>
            </a:pathLst>
          </a:cu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CA" dirty="0"/>
          </a:p>
        </p:txBody>
      </p:sp>
      <p:sp>
        <p:nvSpPr>
          <p:cNvPr id="21" name="TextBox 20">
            <a:extLst>
              <a:ext uri="{FF2B5EF4-FFF2-40B4-BE49-F238E27FC236}">
                <a16:creationId xmlns:a16="http://schemas.microsoft.com/office/drawing/2014/main" id="{E3F98EDA-9C1D-434D-83C5-969C3EFA23EC}"/>
              </a:ext>
            </a:extLst>
          </p:cNvPr>
          <p:cNvSpPr txBox="1"/>
          <p:nvPr/>
        </p:nvSpPr>
        <p:spPr>
          <a:xfrm>
            <a:off x="439222" y="5154130"/>
            <a:ext cx="3001252" cy="461665"/>
          </a:xfrm>
          <a:prstGeom prst="rect">
            <a:avLst/>
          </a:prstGeom>
          <a:noFill/>
        </p:spPr>
        <p:txBody>
          <a:bodyPr wrap="square" rtlCol="0">
            <a:spAutoFit/>
          </a:bodyPr>
          <a:lstStyle/>
          <a:p>
            <a:pPr algn="ctr"/>
            <a:r>
              <a:rPr lang="en-CA" sz="2400" b="1" dirty="0">
                <a:solidFill>
                  <a:schemeClr val="tx1">
                    <a:lumMod val="50000"/>
                    <a:lumOff val="50000"/>
                  </a:schemeClr>
                </a:solidFill>
                <a:latin typeface="Book Antiqua" panose="02040602050305030304" pitchFamily="18" charset="0"/>
              </a:rPr>
              <a:t>Data Source</a:t>
            </a:r>
          </a:p>
        </p:txBody>
      </p:sp>
      <p:pic>
        <p:nvPicPr>
          <p:cNvPr id="23" name="Picture 22">
            <a:extLst>
              <a:ext uri="{FF2B5EF4-FFF2-40B4-BE49-F238E27FC236}">
                <a16:creationId xmlns:a16="http://schemas.microsoft.com/office/drawing/2014/main" id="{4FD569E0-4B55-4161-B2FC-1E3703C4BB84}"/>
              </a:ext>
            </a:extLst>
          </p:cNvPr>
          <p:cNvPicPr>
            <a:picLocks noChangeAspect="1"/>
          </p:cNvPicPr>
          <p:nvPr/>
        </p:nvPicPr>
        <p:blipFill>
          <a:blip r:embed="rId4"/>
          <a:stretch>
            <a:fillRect/>
          </a:stretch>
        </p:blipFill>
        <p:spPr>
          <a:xfrm>
            <a:off x="555372" y="5525647"/>
            <a:ext cx="2656714" cy="1050120"/>
          </a:xfrm>
          <a:prstGeom prst="rect">
            <a:avLst/>
          </a:prstGeom>
        </p:spPr>
      </p:pic>
      <p:sp>
        <p:nvSpPr>
          <p:cNvPr id="24" name="Double Bracket 19">
            <a:extLst>
              <a:ext uri="{FF2B5EF4-FFF2-40B4-BE49-F238E27FC236}">
                <a16:creationId xmlns:a16="http://schemas.microsoft.com/office/drawing/2014/main" id="{D6C7023F-90B1-472E-AE9D-4C511E241758}"/>
              </a:ext>
            </a:extLst>
          </p:cNvPr>
          <p:cNvSpPr/>
          <p:nvPr/>
        </p:nvSpPr>
        <p:spPr>
          <a:xfrm>
            <a:off x="3635162" y="5377123"/>
            <a:ext cx="8414724" cy="1291767"/>
          </a:xfrm>
          <a:custGeom>
            <a:avLst/>
            <a:gdLst>
              <a:gd name="connsiteX0" fmla="*/ 0 w 3079789"/>
              <a:gd name="connsiteY0" fmla="*/ 215298 h 1291760"/>
              <a:gd name="connsiteX1" fmla="*/ 215298 w 3079789"/>
              <a:gd name="connsiteY1" fmla="*/ 0 h 1291760"/>
              <a:gd name="connsiteX2" fmla="*/ 2864491 w 3079789"/>
              <a:gd name="connsiteY2" fmla="*/ 0 h 1291760"/>
              <a:gd name="connsiteX3" fmla="*/ 3079789 w 3079789"/>
              <a:gd name="connsiteY3" fmla="*/ 215298 h 1291760"/>
              <a:gd name="connsiteX4" fmla="*/ 3079789 w 3079789"/>
              <a:gd name="connsiteY4" fmla="*/ 1076462 h 1291760"/>
              <a:gd name="connsiteX5" fmla="*/ 2864491 w 3079789"/>
              <a:gd name="connsiteY5" fmla="*/ 1291760 h 1291760"/>
              <a:gd name="connsiteX6" fmla="*/ 215298 w 3079789"/>
              <a:gd name="connsiteY6" fmla="*/ 1291760 h 1291760"/>
              <a:gd name="connsiteX7" fmla="*/ 0 w 3079789"/>
              <a:gd name="connsiteY7" fmla="*/ 1076462 h 1291760"/>
              <a:gd name="connsiteX8" fmla="*/ 0 w 3079789"/>
              <a:gd name="connsiteY8" fmla="*/ 215298 h 1291760"/>
              <a:gd name="connsiteX0" fmla="*/ 215298 w 3079789"/>
              <a:gd name="connsiteY0" fmla="*/ 1291760 h 1291760"/>
              <a:gd name="connsiteX1" fmla="*/ 0 w 3079789"/>
              <a:gd name="connsiteY1" fmla="*/ 1076462 h 1291760"/>
              <a:gd name="connsiteX2" fmla="*/ 0 w 3079789"/>
              <a:gd name="connsiteY2" fmla="*/ 215298 h 1291760"/>
              <a:gd name="connsiteX3" fmla="*/ 215298 w 3079789"/>
              <a:gd name="connsiteY3" fmla="*/ 0 h 1291760"/>
              <a:gd name="connsiteX4" fmla="*/ 2864491 w 3079789"/>
              <a:gd name="connsiteY4" fmla="*/ 0 h 1291760"/>
              <a:gd name="connsiteX5" fmla="*/ 3079789 w 3079789"/>
              <a:gd name="connsiteY5" fmla="*/ 215298 h 1291760"/>
              <a:gd name="connsiteX6" fmla="*/ 3079789 w 3079789"/>
              <a:gd name="connsiteY6" fmla="*/ 1076462 h 1291760"/>
              <a:gd name="connsiteX7" fmla="*/ 2864491 w 3079789"/>
              <a:gd name="connsiteY7" fmla="*/ 1291760 h 1291760"/>
              <a:gd name="connsiteX0" fmla="*/ 0 w 3079789"/>
              <a:gd name="connsiteY0" fmla="*/ 215305 h 1291767"/>
              <a:gd name="connsiteX1" fmla="*/ 215298 w 3079789"/>
              <a:gd name="connsiteY1" fmla="*/ 7 h 1291767"/>
              <a:gd name="connsiteX2" fmla="*/ 2864491 w 3079789"/>
              <a:gd name="connsiteY2" fmla="*/ 7 h 1291767"/>
              <a:gd name="connsiteX3" fmla="*/ 3079789 w 3079789"/>
              <a:gd name="connsiteY3" fmla="*/ 215305 h 1291767"/>
              <a:gd name="connsiteX4" fmla="*/ 3079789 w 3079789"/>
              <a:gd name="connsiteY4" fmla="*/ 1076469 h 1291767"/>
              <a:gd name="connsiteX5" fmla="*/ 2864491 w 3079789"/>
              <a:gd name="connsiteY5" fmla="*/ 1291767 h 1291767"/>
              <a:gd name="connsiteX6" fmla="*/ 215298 w 3079789"/>
              <a:gd name="connsiteY6" fmla="*/ 1291767 h 1291767"/>
              <a:gd name="connsiteX7" fmla="*/ 0 w 3079789"/>
              <a:gd name="connsiteY7" fmla="*/ 1076469 h 1291767"/>
              <a:gd name="connsiteX8" fmla="*/ 0 w 3079789"/>
              <a:gd name="connsiteY8" fmla="*/ 215305 h 1291767"/>
              <a:gd name="connsiteX0" fmla="*/ 215298 w 3079789"/>
              <a:gd name="connsiteY0" fmla="*/ 1291767 h 1291767"/>
              <a:gd name="connsiteX1" fmla="*/ 0 w 3079789"/>
              <a:gd name="connsiteY1" fmla="*/ 1076469 h 1291767"/>
              <a:gd name="connsiteX2" fmla="*/ 0 w 3079789"/>
              <a:gd name="connsiteY2" fmla="*/ 215305 h 1291767"/>
              <a:gd name="connsiteX3" fmla="*/ 215298 w 3079789"/>
              <a:gd name="connsiteY3" fmla="*/ 7 h 1291767"/>
              <a:gd name="connsiteX4" fmla="*/ 2864491 w 3079789"/>
              <a:gd name="connsiteY4" fmla="*/ 7 h 1291767"/>
              <a:gd name="connsiteX5" fmla="*/ 3079789 w 3079789"/>
              <a:gd name="connsiteY5" fmla="*/ 215305 h 1291767"/>
              <a:gd name="connsiteX6" fmla="*/ 3079789 w 3079789"/>
              <a:gd name="connsiteY6" fmla="*/ 1076469 h 1291767"/>
              <a:gd name="connsiteX7" fmla="*/ 2864491 w 3079789"/>
              <a:gd name="connsiteY7" fmla="*/ 1291767 h 1291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9789" h="1291767" stroke="0" extrusionOk="0">
                <a:moveTo>
                  <a:pt x="0" y="215305"/>
                </a:moveTo>
                <a:cubicBezTo>
                  <a:pt x="0" y="96399"/>
                  <a:pt x="96392" y="7"/>
                  <a:pt x="215298" y="7"/>
                </a:cubicBezTo>
                <a:lnTo>
                  <a:pt x="2864491" y="7"/>
                </a:lnTo>
                <a:cubicBezTo>
                  <a:pt x="2983397" y="7"/>
                  <a:pt x="3079789" y="-4577"/>
                  <a:pt x="3079789" y="215305"/>
                </a:cubicBezTo>
                <a:lnTo>
                  <a:pt x="3079789" y="1076469"/>
                </a:lnTo>
                <a:cubicBezTo>
                  <a:pt x="3079789" y="1195375"/>
                  <a:pt x="2983397" y="1291767"/>
                  <a:pt x="2864491" y="1291767"/>
                </a:cubicBezTo>
                <a:lnTo>
                  <a:pt x="215298" y="1291767"/>
                </a:lnTo>
                <a:cubicBezTo>
                  <a:pt x="96392" y="1291767"/>
                  <a:pt x="0" y="1195375"/>
                  <a:pt x="0" y="1076469"/>
                </a:cubicBezTo>
                <a:lnTo>
                  <a:pt x="0" y="215305"/>
                </a:lnTo>
                <a:close/>
              </a:path>
              <a:path w="3079789" h="1291767" fill="none">
                <a:moveTo>
                  <a:pt x="215298" y="1291767"/>
                </a:moveTo>
                <a:cubicBezTo>
                  <a:pt x="96392" y="1291767"/>
                  <a:pt x="0" y="1195375"/>
                  <a:pt x="0" y="1076469"/>
                </a:cubicBezTo>
                <a:lnTo>
                  <a:pt x="0" y="215305"/>
                </a:lnTo>
                <a:cubicBezTo>
                  <a:pt x="0" y="96399"/>
                  <a:pt x="96392" y="7"/>
                  <a:pt x="215298" y="7"/>
                </a:cubicBezTo>
                <a:moveTo>
                  <a:pt x="2864491" y="7"/>
                </a:moveTo>
                <a:cubicBezTo>
                  <a:pt x="2983397" y="7"/>
                  <a:pt x="3079789" y="96399"/>
                  <a:pt x="3079789" y="215305"/>
                </a:cubicBezTo>
                <a:lnTo>
                  <a:pt x="3079789" y="1076469"/>
                </a:lnTo>
                <a:cubicBezTo>
                  <a:pt x="3079789" y="1195375"/>
                  <a:pt x="2983397" y="1291767"/>
                  <a:pt x="2864491" y="1291767"/>
                </a:cubicBezTo>
              </a:path>
            </a:pathLst>
          </a:custGeom>
          <a:ln w="28575">
            <a:solidFill>
              <a:schemeClr val="tx1">
                <a:lumMod val="50000"/>
                <a:lumOff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CA" dirty="0"/>
          </a:p>
        </p:txBody>
      </p:sp>
      <p:sp>
        <p:nvSpPr>
          <p:cNvPr id="25" name="TextBox 24">
            <a:extLst>
              <a:ext uri="{FF2B5EF4-FFF2-40B4-BE49-F238E27FC236}">
                <a16:creationId xmlns:a16="http://schemas.microsoft.com/office/drawing/2014/main" id="{5FB82158-9227-490F-8C40-D3A18FC60119}"/>
              </a:ext>
            </a:extLst>
          </p:cNvPr>
          <p:cNvSpPr txBox="1"/>
          <p:nvPr/>
        </p:nvSpPr>
        <p:spPr>
          <a:xfrm>
            <a:off x="4280610" y="5108888"/>
            <a:ext cx="7017880" cy="461665"/>
          </a:xfrm>
          <a:prstGeom prst="rect">
            <a:avLst/>
          </a:prstGeom>
          <a:noFill/>
        </p:spPr>
        <p:txBody>
          <a:bodyPr wrap="square" rtlCol="0">
            <a:spAutoFit/>
          </a:bodyPr>
          <a:lstStyle/>
          <a:p>
            <a:pPr algn="ctr"/>
            <a:r>
              <a:rPr lang="en-CA" sz="2400" b="1" dirty="0">
                <a:solidFill>
                  <a:schemeClr val="tx1">
                    <a:lumMod val="50000"/>
                    <a:lumOff val="50000"/>
                  </a:schemeClr>
                </a:solidFill>
                <a:latin typeface="Book Antiqua" panose="02040602050305030304" pitchFamily="18" charset="0"/>
              </a:rPr>
              <a:t>Technologies Used</a:t>
            </a:r>
          </a:p>
        </p:txBody>
      </p:sp>
      <p:pic>
        <p:nvPicPr>
          <p:cNvPr id="32" name="Picture 31">
            <a:extLst>
              <a:ext uri="{FF2B5EF4-FFF2-40B4-BE49-F238E27FC236}">
                <a16:creationId xmlns:a16="http://schemas.microsoft.com/office/drawing/2014/main" id="{5F184719-3E1B-4C85-9BF3-5731A66A86C6}"/>
              </a:ext>
            </a:extLst>
          </p:cNvPr>
          <p:cNvPicPr>
            <a:picLocks noChangeAspect="1"/>
          </p:cNvPicPr>
          <p:nvPr/>
        </p:nvPicPr>
        <p:blipFill>
          <a:blip r:embed="rId5"/>
          <a:stretch>
            <a:fillRect/>
          </a:stretch>
        </p:blipFill>
        <p:spPr>
          <a:xfrm>
            <a:off x="3826064" y="5729559"/>
            <a:ext cx="2136020" cy="586894"/>
          </a:xfrm>
          <a:prstGeom prst="rect">
            <a:avLst/>
          </a:prstGeom>
        </p:spPr>
      </p:pic>
      <p:pic>
        <p:nvPicPr>
          <p:cNvPr id="34" name="Picture 33">
            <a:extLst>
              <a:ext uri="{FF2B5EF4-FFF2-40B4-BE49-F238E27FC236}">
                <a16:creationId xmlns:a16="http://schemas.microsoft.com/office/drawing/2014/main" id="{338F8867-3CC7-4FF6-946F-572EA83F5D2B}"/>
              </a:ext>
            </a:extLst>
          </p:cNvPr>
          <p:cNvPicPr>
            <a:picLocks noChangeAspect="1"/>
          </p:cNvPicPr>
          <p:nvPr/>
        </p:nvPicPr>
        <p:blipFill>
          <a:blip r:embed="rId6"/>
          <a:stretch>
            <a:fillRect/>
          </a:stretch>
        </p:blipFill>
        <p:spPr>
          <a:xfrm>
            <a:off x="6009219" y="5746255"/>
            <a:ext cx="760274" cy="596795"/>
          </a:xfrm>
          <a:prstGeom prst="rect">
            <a:avLst/>
          </a:prstGeom>
        </p:spPr>
      </p:pic>
      <p:pic>
        <p:nvPicPr>
          <p:cNvPr id="36" name="Picture 35">
            <a:extLst>
              <a:ext uri="{FF2B5EF4-FFF2-40B4-BE49-F238E27FC236}">
                <a16:creationId xmlns:a16="http://schemas.microsoft.com/office/drawing/2014/main" id="{B0EDCD77-0EC7-48F8-B132-C6E690CD02B9}"/>
              </a:ext>
            </a:extLst>
          </p:cNvPr>
          <p:cNvPicPr>
            <a:picLocks noChangeAspect="1"/>
          </p:cNvPicPr>
          <p:nvPr/>
        </p:nvPicPr>
        <p:blipFill>
          <a:blip r:embed="rId7"/>
          <a:stretch>
            <a:fillRect/>
          </a:stretch>
        </p:blipFill>
        <p:spPr>
          <a:xfrm>
            <a:off x="6963606" y="5746255"/>
            <a:ext cx="2172061" cy="496471"/>
          </a:xfrm>
          <a:prstGeom prst="rect">
            <a:avLst/>
          </a:prstGeom>
        </p:spPr>
      </p:pic>
      <p:pic>
        <p:nvPicPr>
          <p:cNvPr id="38" name="Picture 37">
            <a:extLst>
              <a:ext uri="{FF2B5EF4-FFF2-40B4-BE49-F238E27FC236}">
                <a16:creationId xmlns:a16="http://schemas.microsoft.com/office/drawing/2014/main" id="{D2F3CB72-9F28-4D87-94C5-9D211CE8A285}"/>
              </a:ext>
            </a:extLst>
          </p:cNvPr>
          <p:cNvPicPr>
            <a:picLocks noChangeAspect="1"/>
          </p:cNvPicPr>
          <p:nvPr/>
        </p:nvPicPr>
        <p:blipFill>
          <a:blip r:embed="rId8"/>
          <a:stretch>
            <a:fillRect/>
          </a:stretch>
        </p:blipFill>
        <p:spPr>
          <a:xfrm>
            <a:off x="9009582" y="5792173"/>
            <a:ext cx="1532074" cy="461665"/>
          </a:xfrm>
          <a:prstGeom prst="rect">
            <a:avLst/>
          </a:prstGeom>
        </p:spPr>
      </p:pic>
      <p:pic>
        <p:nvPicPr>
          <p:cNvPr id="42" name="Picture 41">
            <a:extLst>
              <a:ext uri="{FF2B5EF4-FFF2-40B4-BE49-F238E27FC236}">
                <a16:creationId xmlns:a16="http://schemas.microsoft.com/office/drawing/2014/main" id="{3D9E51BC-32B2-4925-8194-7570DAB097A2}"/>
              </a:ext>
            </a:extLst>
          </p:cNvPr>
          <p:cNvPicPr>
            <a:picLocks noChangeAspect="1"/>
          </p:cNvPicPr>
          <p:nvPr/>
        </p:nvPicPr>
        <p:blipFill>
          <a:blip r:embed="rId9"/>
          <a:stretch>
            <a:fillRect/>
          </a:stretch>
        </p:blipFill>
        <p:spPr>
          <a:xfrm>
            <a:off x="10619382" y="5838788"/>
            <a:ext cx="1305451" cy="377030"/>
          </a:xfrm>
          <a:prstGeom prst="rect">
            <a:avLst/>
          </a:prstGeom>
        </p:spPr>
      </p:pic>
    </p:spTree>
    <p:extLst>
      <p:ext uri="{BB962C8B-B14F-4D97-AF65-F5344CB8AC3E}">
        <p14:creationId xmlns:p14="http://schemas.microsoft.com/office/powerpoint/2010/main" val="4142363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57D6DD3-D839-DF4B-9F3E-1AEBCB72DCFE}"/>
              </a:ext>
            </a:extLst>
          </p:cNvPr>
          <p:cNvSpPr/>
          <p:nvPr/>
        </p:nvSpPr>
        <p:spPr>
          <a:xfrm>
            <a:off x="203379" y="79993"/>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FF74958E-065B-BD4A-A192-CDBC0E065789}"/>
              </a:ext>
            </a:extLst>
          </p:cNvPr>
          <p:cNvSpPr txBox="1"/>
          <p:nvPr/>
        </p:nvSpPr>
        <p:spPr>
          <a:xfrm>
            <a:off x="328665" y="380805"/>
            <a:ext cx="9229204"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Problem Statement</a:t>
            </a:r>
          </a:p>
        </p:txBody>
      </p:sp>
      <p:sp>
        <p:nvSpPr>
          <p:cNvPr id="6" name="Rectangle 5">
            <a:extLst>
              <a:ext uri="{FF2B5EF4-FFF2-40B4-BE49-F238E27FC236}">
                <a16:creationId xmlns:a16="http://schemas.microsoft.com/office/drawing/2014/main" id="{50F424BB-4B45-4547-9133-C573A5C43E08}"/>
              </a:ext>
            </a:extLst>
          </p:cNvPr>
          <p:cNvSpPr/>
          <p:nvPr/>
        </p:nvSpPr>
        <p:spPr>
          <a:xfrm>
            <a:off x="203379" y="1422695"/>
            <a:ext cx="6765832" cy="4862870"/>
          </a:xfrm>
          <a:prstGeom prst="rect">
            <a:avLst/>
          </a:prstGeom>
        </p:spPr>
        <p:txBody>
          <a:bodyPr wrap="square">
            <a:spAutoFit/>
          </a:bodyPr>
          <a:lstStyle/>
          <a:p>
            <a:r>
              <a:rPr lang="en-CA" sz="1600" dirty="0">
                <a:solidFill>
                  <a:schemeClr val="tx1">
                    <a:lumMod val="50000"/>
                    <a:lumOff val="50000"/>
                  </a:schemeClr>
                </a:solidFill>
                <a:latin typeface="Book Antiqua" panose="02040602050305030304" pitchFamily="18" charset="0"/>
                <a:cs typeface="Arial" panose="020B0604020202020204" pitchFamily="34" charset="0"/>
                <a:hlinkClick r:id="rId2">
                  <a:extLst>
                    <a:ext uri="{A12FA001-AC4F-418D-AE19-62706E023703}">
                      <ahyp:hlinkClr xmlns:ahyp="http://schemas.microsoft.com/office/drawing/2018/hyperlinkcolor" val="tx"/>
                    </a:ext>
                  </a:extLst>
                </a:hlinkClick>
              </a:rPr>
              <a:t>Clash of Clans</a:t>
            </a:r>
            <a:r>
              <a:rPr lang="en-CA" sz="1600" dirty="0">
                <a:solidFill>
                  <a:schemeClr val="tx1">
                    <a:lumMod val="50000"/>
                    <a:lumOff val="50000"/>
                  </a:schemeClr>
                </a:solidFill>
                <a:latin typeface="Book Antiqua" panose="02040602050305030304" pitchFamily="18" charset="0"/>
                <a:cs typeface="Arial" panose="020B0604020202020204" pitchFamily="34" charset="0"/>
              </a:rPr>
              <a:t>(COC) is an addictive game where you build a base to defend from other player attacking your base, train troops, and attack others. The goal of the attacker is to destroy all the building on the base vice a versa for defender i.e. defend as building as possible. </a:t>
            </a:r>
          </a:p>
          <a:p>
            <a:endParaRPr lang="en-CA" sz="1600" dirty="0">
              <a:solidFill>
                <a:schemeClr val="tx1">
                  <a:lumMod val="50000"/>
                  <a:lumOff val="50000"/>
                </a:schemeClr>
              </a:solidFill>
              <a:latin typeface="Book Antiqua" panose="02040602050305030304" pitchFamily="18" charset="0"/>
              <a:cs typeface="Arial" panose="020B0604020202020204" pitchFamily="34" charset="0"/>
            </a:endParaRPr>
          </a:p>
          <a:p>
            <a:r>
              <a:rPr lang="en-CA" sz="1600" dirty="0">
                <a:solidFill>
                  <a:schemeClr val="tx1">
                    <a:lumMod val="50000"/>
                    <a:lumOff val="50000"/>
                  </a:schemeClr>
                </a:solidFill>
                <a:latin typeface="Book Antiqua" panose="02040602050305030304" pitchFamily="18" charset="0"/>
                <a:cs typeface="Arial" panose="020B0604020202020204" pitchFamily="34" charset="0"/>
              </a:rPr>
              <a:t>Now that we understand the mechanics, let's dive into the need and what problem we will solve. In 2018 Supercell introduced the world championship cup for COC, which attracted players all over the world and 2019 there was a prize pool of 1 Million US dollars at stake. </a:t>
            </a:r>
          </a:p>
          <a:p>
            <a:endParaRPr lang="en-CA" sz="1600" dirty="0">
              <a:solidFill>
                <a:schemeClr val="tx1">
                  <a:lumMod val="50000"/>
                  <a:lumOff val="50000"/>
                </a:schemeClr>
              </a:solidFill>
              <a:latin typeface="Book Antiqua" panose="02040602050305030304" pitchFamily="18" charset="0"/>
              <a:cs typeface="Arial" panose="020B0604020202020204" pitchFamily="34" charset="0"/>
            </a:endParaRPr>
          </a:p>
          <a:p>
            <a:r>
              <a:rPr lang="en-CA" sz="1600" dirty="0">
                <a:solidFill>
                  <a:schemeClr val="tx1">
                    <a:lumMod val="50000"/>
                    <a:lumOff val="50000"/>
                  </a:schemeClr>
                </a:solidFill>
                <a:latin typeface="Book Antiqua" panose="02040602050305030304" pitchFamily="18" charset="0"/>
                <a:cs typeface="Arial" panose="020B0604020202020204" pitchFamily="34" charset="0"/>
              </a:rPr>
              <a:t>This led to extensive YouTube content creation of how to attack videos from professional gamers such as </a:t>
            </a:r>
            <a:r>
              <a:rPr lang="en-CA" sz="1600" dirty="0" err="1">
                <a:solidFill>
                  <a:schemeClr val="tx1">
                    <a:lumMod val="50000"/>
                    <a:lumOff val="50000"/>
                  </a:schemeClr>
                </a:solidFill>
                <a:latin typeface="Book Antiqua" panose="02040602050305030304" pitchFamily="18" charset="0"/>
                <a:cs typeface="Arial" panose="020B0604020202020204" pitchFamily="34" charset="0"/>
              </a:rPr>
              <a:t>Carbonfin</a:t>
            </a:r>
            <a:r>
              <a:rPr lang="en-CA" sz="1600" dirty="0">
                <a:solidFill>
                  <a:schemeClr val="tx1">
                    <a:lumMod val="50000"/>
                    <a:lumOff val="50000"/>
                  </a:schemeClr>
                </a:solidFill>
                <a:latin typeface="Book Antiqua" panose="02040602050305030304" pitchFamily="18" charset="0"/>
                <a:cs typeface="Arial" panose="020B0604020202020204" pitchFamily="34" charset="0"/>
              </a:rPr>
              <a:t>, ITZU etc. COC player would spend hours going through each video on YouTube to check if bases are burnt i.e. if there is a video that shows how someone else </a:t>
            </a:r>
            <a:r>
              <a:rPr lang="en-CA" sz="1600">
                <a:solidFill>
                  <a:schemeClr val="tx1">
                    <a:lumMod val="50000"/>
                    <a:lumOff val="50000"/>
                  </a:schemeClr>
                </a:solidFill>
                <a:latin typeface="Book Antiqua" panose="02040602050305030304" pitchFamily="18" charset="0"/>
                <a:cs typeface="Arial" panose="020B0604020202020204" pitchFamily="34" charset="0"/>
              </a:rPr>
              <a:t>has attacked </a:t>
            </a:r>
            <a:r>
              <a:rPr lang="en-CA" sz="1600" dirty="0">
                <a:solidFill>
                  <a:schemeClr val="tx1">
                    <a:lumMod val="50000"/>
                    <a:lumOff val="50000"/>
                  </a:schemeClr>
                </a:solidFill>
                <a:latin typeface="Book Antiqua" panose="02040602050305030304" pitchFamily="18" charset="0"/>
                <a:cs typeface="Arial" panose="020B0604020202020204" pitchFamily="34" charset="0"/>
              </a:rPr>
              <a:t>the base. This gives the Clan (Team) a huge competitive advantage. </a:t>
            </a:r>
          </a:p>
          <a:p>
            <a:endParaRPr lang="en-CA" sz="1600" dirty="0">
              <a:solidFill>
                <a:schemeClr val="tx1">
                  <a:lumMod val="50000"/>
                  <a:lumOff val="50000"/>
                </a:schemeClr>
              </a:solidFill>
              <a:latin typeface="Book Antiqua" panose="02040602050305030304" pitchFamily="18" charset="0"/>
              <a:cs typeface="Arial" panose="020B0604020202020204" pitchFamily="34" charset="0"/>
            </a:endParaRPr>
          </a:p>
          <a:p>
            <a:r>
              <a:rPr lang="en-CA" sz="1600" dirty="0">
                <a:solidFill>
                  <a:schemeClr val="tx1">
                    <a:lumMod val="50000"/>
                    <a:lumOff val="50000"/>
                  </a:schemeClr>
                </a:solidFill>
                <a:latin typeface="Book Antiqua" panose="02040602050305030304" pitchFamily="18" charset="0"/>
                <a:cs typeface="Arial" panose="020B0604020202020204" pitchFamily="34" charset="0"/>
              </a:rPr>
              <a:t>Our model will take an image as an input and reverse search it against YouTube data and return the video link. </a:t>
            </a:r>
          </a:p>
        </p:txBody>
      </p:sp>
      <p:pic>
        <p:nvPicPr>
          <p:cNvPr id="8" name="Picture 7" descr="A picture containing birthday, person, candle, indoor&#10;&#10;Description automatically generated">
            <a:extLst>
              <a:ext uri="{FF2B5EF4-FFF2-40B4-BE49-F238E27FC236}">
                <a16:creationId xmlns:a16="http://schemas.microsoft.com/office/drawing/2014/main" id="{E189C9F7-FC1F-CD41-8984-1CB31C1E83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1503" y="1571041"/>
            <a:ext cx="5321643" cy="4306938"/>
          </a:xfrm>
          <a:prstGeom prst="rect">
            <a:avLst/>
          </a:prstGeom>
        </p:spPr>
      </p:pic>
    </p:spTree>
    <p:extLst>
      <p:ext uri="{BB962C8B-B14F-4D97-AF65-F5344CB8AC3E}">
        <p14:creationId xmlns:p14="http://schemas.microsoft.com/office/powerpoint/2010/main" val="286117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62B40C-E2D9-E942-9692-3EDFD01CDE9A}"/>
              </a:ext>
            </a:extLst>
          </p:cNvPr>
          <p:cNvSpPr txBox="1"/>
          <p:nvPr/>
        </p:nvSpPr>
        <p:spPr>
          <a:xfrm>
            <a:off x="4592238" y="306186"/>
            <a:ext cx="3007554" cy="553998"/>
          </a:xfrm>
          <a:prstGeom prst="rect">
            <a:avLst/>
          </a:prstGeom>
          <a:noFill/>
        </p:spPr>
        <p:txBody>
          <a:bodyPr wrap="none" rtlCol="0">
            <a:spAutoFit/>
          </a:bodyPr>
          <a:lstStyle/>
          <a:p>
            <a:pPr algn="ctr"/>
            <a:r>
              <a:rPr lang="en-US" sz="3000" b="1" dirty="0">
                <a:solidFill>
                  <a:schemeClr val="tx2"/>
                </a:solidFill>
                <a:latin typeface="Book Antiqua" panose="02040602050305030304" pitchFamily="18" charset="0"/>
                <a:cs typeface="Poppins" pitchFamily="2" charset="77"/>
              </a:rPr>
              <a:t>THE PROCESS</a:t>
            </a:r>
          </a:p>
        </p:txBody>
      </p:sp>
      <p:sp>
        <p:nvSpPr>
          <p:cNvPr id="3" name="TextBox 2">
            <a:extLst>
              <a:ext uri="{FF2B5EF4-FFF2-40B4-BE49-F238E27FC236}">
                <a16:creationId xmlns:a16="http://schemas.microsoft.com/office/drawing/2014/main" id="{B097C4CB-E049-8E43-AB20-F2245937FBBE}"/>
              </a:ext>
            </a:extLst>
          </p:cNvPr>
          <p:cNvSpPr txBox="1"/>
          <p:nvPr/>
        </p:nvSpPr>
        <p:spPr>
          <a:xfrm>
            <a:off x="5538798" y="787593"/>
            <a:ext cx="1114408" cy="276999"/>
          </a:xfrm>
          <a:prstGeom prst="rect">
            <a:avLst/>
          </a:prstGeom>
          <a:noFill/>
        </p:spPr>
        <p:txBody>
          <a:bodyPr wrap="none" rtlCol="0">
            <a:spAutoFit/>
          </a:bodyPr>
          <a:lstStyle/>
          <a:p>
            <a:pPr algn="ctr"/>
            <a:r>
              <a:rPr lang="en-US" sz="1200" spc="150" dirty="0">
                <a:solidFill>
                  <a:schemeClr val="bg1">
                    <a:lumMod val="65000"/>
                  </a:schemeClr>
                </a:solidFill>
                <a:latin typeface="Book Antiqua" panose="02040602050305030304" pitchFamily="18" charset="0"/>
                <a:cs typeface="Poppins Light" pitchFamily="2" charset="77"/>
              </a:rPr>
              <a:t>Burnt Base</a:t>
            </a:r>
          </a:p>
        </p:txBody>
      </p:sp>
      <p:sp>
        <p:nvSpPr>
          <p:cNvPr id="4" name="Freeform 3">
            <a:extLst>
              <a:ext uri="{FF2B5EF4-FFF2-40B4-BE49-F238E27FC236}">
                <a16:creationId xmlns:a16="http://schemas.microsoft.com/office/drawing/2014/main" id="{7F742205-8E90-A140-BCFD-0C8B2F86477B}"/>
              </a:ext>
            </a:extLst>
          </p:cNvPr>
          <p:cNvSpPr>
            <a:spLocks noChangeArrowheads="1"/>
          </p:cNvSpPr>
          <p:nvPr/>
        </p:nvSpPr>
        <p:spPr bwMode="auto">
          <a:xfrm>
            <a:off x="1588" y="1670539"/>
            <a:ext cx="6261771" cy="1736481"/>
          </a:xfrm>
          <a:custGeom>
            <a:avLst/>
            <a:gdLst>
              <a:gd name="T0" fmla="*/ 8657 w 10050"/>
              <a:gd name="T1" fmla="*/ 0 h 2788"/>
              <a:gd name="T2" fmla="*/ 7263 w 10050"/>
              <a:gd name="T3" fmla="*/ 1394 h 2788"/>
              <a:gd name="T4" fmla="*/ 6917 w 10050"/>
              <a:gd name="T5" fmla="*/ 1740 h 2788"/>
              <a:gd name="T6" fmla="*/ 0 w 10050"/>
              <a:gd name="T7" fmla="*/ 1740 h 2788"/>
              <a:gd name="T8" fmla="*/ 0 w 10050"/>
              <a:gd name="T9" fmla="*/ 2086 h 2788"/>
              <a:gd name="T10" fmla="*/ 6917 w 10050"/>
              <a:gd name="T11" fmla="*/ 2086 h 2788"/>
              <a:gd name="T12" fmla="*/ 7609 w 10050"/>
              <a:gd name="T13" fmla="*/ 1394 h 2788"/>
              <a:gd name="T14" fmla="*/ 8657 w 10050"/>
              <a:gd name="T15" fmla="*/ 346 h 2788"/>
              <a:gd name="T16" fmla="*/ 9704 w 10050"/>
              <a:gd name="T17" fmla="*/ 1394 h 2788"/>
              <a:gd name="T18" fmla="*/ 8657 w 10050"/>
              <a:gd name="T19" fmla="*/ 2441 h 2788"/>
              <a:gd name="T20" fmla="*/ 8657 w 10050"/>
              <a:gd name="T21" fmla="*/ 2787 h 2788"/>
              <a:gd name="T22" fmla="*/ 10049 w 10050"/>
              <a:gd name="T23" fmla="*/ 1394 h 2788"/>
              <a:gd name="T24" fmla="*/ 8657 w 10050"/>
              <a:gd name="T25" fmla="*/ 0 h 2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50" h="2788">
                <a:moveTo>
                  <a:pt x="8657" y="0"/>
                </a:moveTo>
                <a:cubicBezTo>
                  <a:pt x="7888" y="0"/>
                  <a:pt x="7263" y="625"/>
                  <a:pt x="7263" y="1394"/>
                </a:cubicBezTo>
                <a:cubicBezTo>
                  <a:pt x="7263" y="1584"/>
                  <a:pt x="7108" y="1740"/>
                  <a:pt x="6917" y="1740"/>
                </a:cubicBezTo>
                <a:lnTo>
                  <a:pt x="0" y="1740"/>
                </a:lnTo>
                <a:lnTo>
                  <a:pt x="0" y="2086"/>
                </a:lnTo>
                <a:lnTo>
                  <a:pt x="6917" y="2086"/>
                </a:lnTo>
                <a:cubicBezTo>
                  <a:pt x="7299" y="2086"/>
                  <a:pt x="7609" y="1775"/>
                  <a:pt x="7609" y="1394"/>
                </a:cubicBezTo>
                <a:cubicBezTo>
                  <a:pt x="7609" y="816"/>
                  <a:pt x="8079" y="346"/>
                  <a:pt x="8657" y="346"/>
                </a:cubicBezTo>
                <a:cubicBezTo>
                  <a:pt x="9234" y="346"/>
                  <a:pt x="9704" y="816"/>
                  <a:pt x="9704" y="1394"/>
                </a:cubicBezTo>
                <a:cubicBezTo>
                  <a:pt x="9704" y="1971"/>
                  <a:pt x="9234" y="2441"/>
                  <a:pt x="8657" y="2441"/>
                </a:cubicBezTo>
                <a:lnTo>
                  <a:pt x="8657" y="2787"/>
                </a:lnTo>
                <a:cubicBezTo>
                  <a:pt x="9425" y="2787"/>
                  <a:pt x="10049" y="2162"/>
                  <a:pt x="10049" y="1394"/>
                </a:cubicBezTo>
                <a:cubicBezTo>
                  <a:pt x="10049" y="625"/>
                  <a:pt x="9425" y="0"/>
                  <a:pt x="8657" y="0"/>
                </a:cubicBezTo>
              </a:path>
            </a:pathLst>
          </a:custGeom>
          <a:solidFill>
            <a:schemeClr val="accent1"/>
          </a:solidFill>
          <a:ln>
            <a:noFill/>
          </a:ln>
          <a:effectLst/>
        </p:spPr>
        <p:txBody>
          <a:bodyPr wrap="none" anchor="ctr"/>
          <a:lstStyle/>
          <a:p>
            <a:endParaRPr lang="en-US" sz="900">
              <a:latin typeface="Book Antiqua" panose="02040602050305030304" pitchFamily="18" charset="0"/>
            </a:endParaRPr>
          </a:p>
        </p:txBody>
      </p:sp>
      <p:sp>
        <p:nvSpPr>
          <p:cNvPr id="5" name="Freeform 4">
            <a:extLst>
              <a:ext uri="{FF2B5EF4-FFF2-40B4-BE49-F238E27FC236}">
                <a16:creationId xmlns:a16="http://schemas.microsoft.com/office/drawing/2014/main" id="{B3BB290B-F028-1D40-9F97-97A6C0A64690}"/>
              </a:ext>
            </a:extLst>
          </p:cNvPr>
          <p:cNvSpPr>
            <a:spLocks noChangeArrowheads="1"/>
          </p:cNvSpPr>
          <p:nvPr/>
        </p:nvSpPr>
        <p:spPr bwMode="auto">
          <a:xfrm>
            <a:off x="4526878" y="3192707"/>
            <a:ext cx="1736481" cy="1736481"/>
          </a:xfrm>
          <a:custGeom>
            <a:avLst/>
            <a:gdLst>
              <a:gd name="T0" fmla="*/ 1394 w 2788"/>
              <a:gd name="T1" fmla="*/ 2786 h 2787"/>
              <a:gd name="T2" fmla="*/ 0 w 2788"/>
              <a:gd name="T3" fmla="*/ 1393 h 2787"/>
              <a:gd name="T4" fmla="*/ 1394 w 2788"/>
              <a:gd name="T5" fmla="*/ 0 h 2787"/>
              <a:gd name="T6" fmla="*/ 1394 w 2788"/>
              <a:gd name="T7" fmla="*/ 346 h 2787"/>
              <a:gd name="T8" fmla="*/ 346 w 2788"/>
              <a:gd name="T9" fmla="*/ 1393 h 2787"/>
              <a:gd name="T10" fmla="*/ 1394 w 2788"/>
              <a:gd name="T11" fmla="*/ 2440 h 2787"/>
              <a:gd name="T12" fmla="*/ 2441 w 2788"/>
              <a:gd name="T13" fmla="*/ 1393 h 2787"/>
              <a:gd name="T14" fmla="*/ 2787 w 2788"/>
              <a:gd name="T15" fmla="*/ 1393 h 2787"/>
              <a:gd name="T16" fmla="*/ 1394 w 2788"/>
              <a:gd name="T17" fmla="*/ 2786 h 2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8" h="2787">
                <a:moveTo>
                  <a:pt x="1394" y="2786"/>
                </a:moveTo>
                <a:cubicBezTo>
                  <a:pt x="625" y="2786"/>
                  <a:pt x="0" y="2162"/>
                  <a:pt x="0" y="1393"/>
                </a:cubicBezTo>
                <a:cubicBezTo>
                  <a:pt x="0" y="625"/>
                  <a:pt x="625" y="0"/>
                  <a:pt x="1394" y="0"/>
                </a:cubicBezTo>
                <a:lnTo>
                  <a:pt x="1394" y="346"/>
                </a:lnTo>
                <a:cubicBezTo>
                  <a:pt x="816" y="346"/>
                  <a:pt x="346" y="815"/>
                  <a:pt x="346" y="1393"/>
                </a:cubicBezTo>
                <a:cubicBezTo>
                  <a:pt x="346" y="1970"/>
                  <a:pt x="816" y="2440"/>
                  <a:pt x="1394" y="2440"/>
                </a:cubicBezTo>
                <a:cubicBezTo>
                  <a:pt x="1971" y="2440"/>
                  <a:pt x="2441" y="1970"/>
                  <a:pt x="2441" y="1393"/>
                </a:cubicBezTo>
                <a:lnTo>
                  <a:pt x="2787" y="1393"/>
                </a:lnTo>
                <a:cubicBezTo>
                  <a:pt x="2787" y="2162"/>
                  <a:pt x="2162" y="2786"/>
                  <a:pt x="1394" y="2786"/>
                </a:cubicBezTo>
              </a:path>
            </a:pathLst>
          </a:custGeom>
          <a:solidFill>
            <a:schemeClr val="accent2"/>
          </a:solidFill>
          <a:ln>
            <a:noFill/>
          </a:ln>
          <a:effectLst/>
        </p:spPr>
        <p:txBody>
          <a:bodyPr wrap="none" anchor="ctr"/>
          <a:lstStyle/>
          <a:p>
            <a:endParaRPr lang="en-US" sz="900">
              <a:latin typeface="Book Antiqua" panose="02040602050305030304" pitchFamily="18" charset="0"/>
            </a:endParaRPr>
          </a:p>
        </p:txBody>
      </p:sp>
      <p:sp>
        <p:nvSpPr>
          <p:cNvPr id="6" name="Freeform 5">
            <a:extLst>
              <a:ext uri="{FF2B5EF4-FFF2-40B4-BE49-F238E27FC236}">
                <a16:creationId xmlns:a16="http://schemas.microsoft.com/office/drawing/2014/main" id="{AB8C5019-75BF-7548-A2E5-6D3A6A303FEF}"/>
              </a:ext>
            </a:extLst>
          </p:cNvPr>
          <p:cNvSpPr>
            <a:spLocks noChangeArrowheads="1"/>
          </p:cNvSpPr>
          <p:nvPr/>
        </p:nvSpPr>
        <p:spPr bwMode="auto">
          <a:xfrm>
            <a:off x="6046299" y="3192707"/>
            <a:ext cx="1736481" cy="1736481"/>
          </a:xfrm>
          <a:custGeom>
            <a:avLst/>
            <a:gdLst>
              <a:gd name="T0" fmla="*/ 1393 w 2788"/>
              <a:gd name="T1" fmla="*/ 2786 h 2787"/>
              <a:gd name="T2" fmla="*/ 1393 w 2788"/>
              <a:gd name="T3" fmla="*/ 2440 h 2787"/>
              <a:gd name="T4" fmla="*/ 2441 w 2788"/>
              <a:gd name="T5" fmla="*/ 1393 h 2787"/>
              <a:gd name="T6" fmla="*/ 1393 w 2788"/>
              <a:gd name="T7" fmla="*/ 346 h 2787"/>
              <a:gd name="T8" fmla="*/ 346 w 2788"/>
              <a:gd name="T9" fmla="*/ 1393 h 2787"/>
              <a:gd name="T10" fmla="*/ 0 w 2788"/>
              <a:gd name="T11" fmla="*/ 1393 h 2787"/>
              <a:gd name="T12" fmla="*/ 1393 w 2788"/>
              <a:gd name="T13" fmla="*/ 0 h 2787"/>
              <a:gd name="T14" fmla="*/ 2787 w 2788"/>
              <a:gd name="T15" fmla="*/ 1393 h 2787"/>
              <a:gd name="T16" fmla="*/ 1393 w 2788"/>
              <a:gd name="T17" fmla="*/ 2786 h 2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8" h="2787">
                <a:moveTo>
                  <a:pt x="1393" y="2786"/>
                </a:moveTo>
                <a:lnTo>
                  <a:pt x="1393" y="2440"/>
                </a:lnTo>
                <a:cubicBezTo>
                  <a:pt x="1971" y="2440"/>
                  <a:pt x="2441" y="1970"/>
                  <a:pt x="2441" y="1393"/>
                </a:cubicBezTo>
                <a:cubicBezTo>
                  <a:pt x="2441" y="815"/>
                  <a:pt x="1971" y="346"/>
                  <a:pt x="1393" y="346"/>
                </a:cubicBezTo>
                <a:cubicBezTo>
                  <a:pt x="816" y="346"/>
                  <a:pt x="346" y="815"/>
                  <a:pt x="346" y="1393"/>
                </a:cubicBezTo>
                <a:lnTo>
                  <a:pt x="0" y="1393"/>
                </a:lnTo>
                <a:cubicBezTo>
                  <a:pt x="0" y="625"/>
                  <a:pt x="625" y="0"/>
                  <a:pt x="1393" y="0"/>
                </a:cubicBezTo>
                <a:cubicBezTo>
                  <a:pt x="2162" y="0"/>
                  <a:pt x="2787" y="625"/>
                  <a:pt x="2787" y="1393"/>
                </a:cubicBezTo>
                <a:cubicBezTo>
                  <a:pt x="2787" y="2162"/>
                  <a:pt x="2162" y="2786"/>
                  <a:pt x="1393" y="2786"/>
                </a:cubicBezTo>
              </a:path>
            </a:pathLst>
          </a:custGeom>
          <a:solidFill>
            <a:schemeClr val="accent3"/>
          </a:solidFill>
          <a:ln>
            <a:noFill/>
          </a:ln>
          <a:effectLst/>
        </p:spPr>
        <p:txBody>
          <a:bodyPr wrap="none" anchor="ctr"/>
          <a:lstStyle/>
          <a:p>
            <a:endParaRPr lang="en-US" sz="900">
              <a:latin typeface="Book Antiqua" panose="02040602050305030304" pitchFamily="18" charset="0"/>
            </a:endParaRPr>
          </a:p>
        </p:txBody>
      </p:sp>
      <p:sp>
        <p:nvSpPr>
          <p:cNvPr id="7" name="Freeform 6">
            <a:extLst>
              <a:ext uri="{FF2B5EF4-FFF2-40B4-BE49-F238E27FC236}">
                <a16:creationId xmlns:a16="http://schemas.microsoft.com/office/drawing/2014/main" id="{E7C75582-B989-BD4C-A7F5-151AB51B6A31}"/>
              </a:ext>
            </a:extLst>
          </p:cNvPr>
          <p:cNvSpPr>
            <a:spLocks noChangeArrowheads="1"/>
          </p:cNvSpPr>
          <p:nvPr/>
        </p:nvSpPr>
        <p:spPr bwMode="auto">
          <a:xfrm>
            <a:off x="6046299" y="4712129"/>
            <a:ext cx="6146372" cy="1736481"/>
          </a:xfrm>
          <a:custGeom>
            <a:avLst/>
            <a:gdLst>
              <a:gd name="T0" fmla="*/ 3133 w 9866"/>
              <a:gd name="T1" fmla="*/ 701 h 2788"/>
              <a:gd name="T2" fmla="*/ 2441 w 9866"/>
              <a:gd name="T3" fmla="*/ 1394 h 2788"/>
              <a:gd name="T4" fmla="*/ 1393 w 9866"/>
              <a:gd name="T5" fmla="*/ 2441 h 2788"/>
              <a:gd name="T6" fmla="*/ 346 w 9866"/>
              <a:gd name="T7" fmla="*/ 1394 h 2788"/>
              <a:gd name="T8" fmla="*/ 1393 w 9866"/>
              <a:gd name="T9" fmla="*/ 346 h 2788"/>
              <a:gd name="T10" fmla="*/ 1393 w 9866"/>
              <a:gd name="T11" fmla="*/ 0 h 2788"/>
              <a:gd name="T12" fmla="*/ 0 w 9866"/>
              <a:gd name="T13" fmla="*/ 1394 h 2788"/>
              <a:gd name="T14" fmla="*/ 1393 w 9866"/>
              <a:gd name="T15" fmla="*/ 2787 h 2788"/>
              <a:gd name="T16" fmla="*/ 2787 w 9866"/>
              <a:gd name="T17" fmla="*/ 1394 h 2788"/>
              <a:gd name="T18" fmla="*/ 3133 w 9866"/>
              <a:gd name="T19" fmla="*/ 1047 h 2788"/>
              <a:gd name="T20" fmla="*/ 9865 w 9866"/>
              <a:gd name="T21" fmla="*/ 1047 h 2788"/>
              <a:gd name="T22" fmla="*/ 9865 w 9866"/>
              <a:gd name="T23" fmla="*/ 701 h 2788"/>
              <a:gd name="T24" fmla="*/ 3133 w 9866"/>
              <a:gd name="T25" fmla="*/ 701 h 2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866" h="2788">
                <a:moveTo>
                  <a:pt x="3133" y="701"/>
                </a:moveTo>
                <a:cubicBezTo>
                  <a:pt x="2751" y="701"/>
                  <a:pt x="2441" y="1012"/>
                  <a:pt x="2441" y="1394"/>
                </a:cubicBezTo>
                <a:cubicBezTo>
                  <a:pt x="2441" y="1971"/>
                  <a:pt x="1970" y="2441"/>
                  <a:pt x="1393" y="2441"/>
                </a:cubicBezTo>
                <a:cubicBezTo>
                  <a:pt x="816" y="2441"/>
                  <a:pt x="346" y="1971"/>
                  <a:pt x="346" y="1394"/>
                </a:cubicBezTo>
                <a:cubicBezTo>
                  <a:pt x="346" y="816"/>
                  <a:pt x="816" y="346"/>
                  <a:pt x="1393" y="346"/>
                </a:cubicBezTo>
                <a:lnTo>
                  <a:pt x="1393" y="0"/>
                </a:lnTo>
                <a:cubicBezTo>
                  <a:pt x="625" y="0"/>
                  <a:pt x="0" y="626"/>
                  <a:pt x="0" y="1394"/>
                </a:cubicBezTo>
                <a:cubicBezTo>
                  <a:pt x="0" y="2162"/>
                  <a:pt x="625" y="2787"/>
                  <a:pt x="1393" y="2787"/>
                </a:cubicBezTo>
                <a:cubicBezTo>
                  <a:pt x="2162" y="2787"/>
                  <a:pt x="2787" y="2162"/>
                  <a:pt x="2787" y="1394"/>
                </a:cubicBezTo>
                <a:cubicBezTo>
                  <a:pt x="2787" y="1203"/>
                  <a:pt x="2942" y="1047"/>
                  <a:pt x="3133" y="1047"/>
                </a:cubicBezTo>
                <a:lnTo>
                  <a:pt x="9865" y="1047"/>
                </a:lnTo>
                <a:lnTo>
                  <a:pt x="9865" y="701"/>
                </a:lnTo>
                <a:lnTo>
                  <a:pt x="3133" y="701"/>
                </a:lnTo>
              </a:path>
            </a:pathLst>
          </a:custGeom>
          <a:solidFill>
            <a:schemeClr val="accent4"/>
          </a:solidFill>
          <a:ln>
            <a:noFill/>
          </a:ln>
          <a:effectLst/>
        </p:spPr>
        <p:txBody>
          <a:bodyPr wrap="none" anchor="ctr"/>
          <a:lstStyle/>
          <a:p>
            <a:endParaRPr lang="en-US" sz="900">
              <a:latin typeface="Book Antiqua" panose="02040602050305030304" pitchFamily="18" charset="0"/>
            </a:endParaRPr>
          </a:p>
        </p:txBody>
      </p:sp>
      <p:sp>
        <p:nvSpPr>
          <p:cNvPr id="8" name="Subtitle 2">
            <a:extLst>
              <a:ext uri="{FF2B5EF4-FFF2-40B4-BE49-F238E27FC236}">
                <a16:creationId xmlns:a16="http://schemas.microsoft.com/office/drawing/2014/main" id="{0B13B242-87E7-CE40-89AC-DB50E502EE38}"/>
              </a:ext>
            </a:extLst>
          </p:cNvPr>
          <p:cNvSpPr txBox="1">
            <a:spLocks/>
          </p:cNvSpPr>
          <p:nvPr/>
        </p:nvSpPr>
        <p:spPr>
          <a:xfrm>
            <a:off x="6611266" y="1834088"/>
            <a:ext cx="4226898" cy="102758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Identify top 2 famous COC content creator</a:t>
            </a:r>
          </a:p>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Create list of YouTube URL links for the top 2 COC content creators </a:t>
            </a:r>
          </a:p>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Download frames from YouTube video using open CV</a:t>
            </a:r>
          </a:p>
        </p:txBody>
      </p:sp>
      <p:sp>
        <p:nvSpPr>
          <p:cNvPr id="9" name="TextBox 8">
            <a:extLst>
              <a:ext uri="{FF2B5EF4-FFF2-40B4-BE49-F238E27FC236}">
                <a16:creationId xmlns:a16="http://schemas.microsoft.com/office/drawing/2014/main" id="{AF448E83-6AB6-4C4C-9A16-3E32681F73FA}"/>
              </a:ext>
            </a:extLst>
          </p:cNvPr>
          <p:cNvSpPr txBox="1"/>
          <p:nvPr/>
        </p:nvSpPr>
        <p:spPr>
          <a:xfrm>
            <a:off x="6611267" y="1496956"/>
            <a:ext cx="2390398" cy="338554"/>
          </a:xfrm>
          <a:prstGeom prst="rect">
            <a:avLst/>
          </a:prstGeom>
          <a:noFill/>
        </p:spPr>
        <p:txBody>
          <a:bodyPr wrap="none" rtlCol="0" anchor="b" anchorCtr="0">
            <a:spAutoFit/>
          </a:bodyPr>
          <a:lstStyle/>
          <a:p>
            <a:r>
              <a:rPr lang="en-US" sz="1600" b="1" dirty="0">
                <a:solidFill>
                  <a:schemeClr val="tx2"/>
                </a:solidFill>
                <a:latin typeface="Book Antiqua" panose="02040602050305030304" pitchFamily="18" charset="0"/>
                <a:ea typeface="League Spartan" charset="0"/>
                <a:cs typeface="Poppins" pitchFamily="2" charset="77"/>
              </a:rPr>
              <a:t>DATA COLLECTIONS</a:t>
            </a:r>
          </a:p>
        </p:txBody>
      </p:sp>
      <p:sp>
        <p:nvSpPr>
          <p:cNvPr id="12" name="Subtitle 2">
            <a:extLst>
              <a:ext uri="{FF2B5EF4-FFF2-40B4-BE49-F238E27FC236}">
                <a16:creationId xmlns:a16="http://schemas.microsoft.com/office/drawing/2014/main" id="{DF0AF687-F269-6545-AFED-59214F1F58A0}"/>
              </a:ext>
            </a:extLst>
          </p:cNvPr>
          <p:cNvSpPr txBox="1">
            <a:spLocks/>
          </p:cNvSpPr>
          <p:nvPr/>
        </p:nvSpPr>
        <p:spPr>
          <a:xfrm>
            <a:off x="8123687" y="3690456"/>
            <a:ext cx="3056676" cy="796757"/>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Mean Squared Error (MSE)</a:t>
            </a:r>
          </a:p>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Structural Similarity Index(SSIM)</a:t>
            </a:r>
          </a:p>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Fine tune the model for improvements</a:t>
            </a:r>
          </a:p>
        </p:txBody>
      </p:sp>
      <p:sp>
        <p:nvSpPr>
          <p:cNvPr id="13" name="TextBox 12">
            <a:extLst>
              <a:ext uri="{FF2B5EF4-FFF2-40B4-BE49-F238E27FC236}">
                <a16:creationId xmlns:a16="http://schemas.microsoft.com/office/drawing/2014/main" id="{3B68405D-89AE-0F45-B5A7-7898D64217B8}"/>
              </a:ext>
            </a:extLst>
          </p:cNvPr>
          <p:cNvSpPr txBox="1"/>
          <p:nvPr/>
        </p:nvSpPr>
        <p:spPr>
          <a:xfrm>
            <a:off x="8123686" y="3353324"/>
            <a:ext cx="1866217" cy="338554"/>
          </a:xfrm>
          <a:prstGeom prst="rect">
            <a:avLst/>
          </a:prstGeom>
          <a:noFill/>
        </p:spPr>
        <p:txBody>
          <a:bodyPr wrap="none" rtlCol="0" anchor="b" anchorCtr="0">
            <a:spAutoFit/>
          </a:bodyPr>
          <a:lstStyle/>
          <a:p>
            <a:r>
              <a:rPr lang="en-US" sz="1600" b="1" dirty="0">
                <a:solidFill>
                  <a:schemeClr val="tx2"/>
                </a:solidFill>
                <a:latin typeface="Book Antiqua" panose="02040602050305030304" pitchFamily="18" charset="0"/>
                <a:ea typeface="League Spartan" charset="0"/>
                <a:cs typeface="Poppins" pitchFamily="2" charset="77"/>
              </a:rPr>
              <a:t>Model Evaluation</a:t>
            </a:r>
          </a:p>
        </p:txBody>
      </p:sp>
      <p:sp>
        <p:nvSpPr>
          <p:cNvPr id="15" name="Subtitle 2">
            <a:extLst>
              <a:ext uri="{FF2B5EF4-FFF2-40B4-BE49-F238E27FC236}">
                <a16:creationId xmlns:a16="http://schemas.microsoft.com/office/drawing/2014/main" id="{F5407FAD-DF22-864E-85F2-0CDC09D94BDC}"/>
              </a:ext>
            </a:extLst>
          </p:cNvPr>
          <p:cNvSpPr txBox="1">
            <a:spLocks/>
          </p:cNvSpPr>
          <p:nvPr/>
        </p:nvSpPr>
        <p:spPr>
          <a:xfrm>
            <a:off x="2820167" y="5530686"/>
            <a:ext cx="2842931" cy="492058"/>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750"/>
              </a:lnSpc>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Produce final model and test it against a various  COC &amp; Non-COC  images  </a:t>
            </a:r>
          </a:p>
        </p:txBody>
      </p:sp>
      <p:sp>
        <p:nvSpPr>
          <p:cNvPr id="16" name="TextBox 15">
            <a:extLst>
              <a:ext uri="{FF2B5EF4-FFF2-40B4-BE49-F238E27FC236}">
                <a16:creationId xmlns:a16="http://schemas.microsoft.com/office/drawing/2014/main" id="{3DF0CAFE-3FDA-C749-A734-C6975EA188B8}"/>
              </a:ext>
            </a:extLst>
          </p:cNvPr>
          <p:cNvSpPr txBox="1"/>
          <p:nvPr/>
        </p:nvSpPr>
        <p:spPr>
          <a:xfrm>
            <a:off x="4332283" y="5193554"/>
            <a:ext cx="1330814" cy="338554"/>
          </a:xfrm>
          <a:prstGeom prst="rect">
            <a:avLst/>
          </a:prstGeom>
          <a:noFill/>
        </p:spPr>
        <p:txBody>
          <a:bodyPr wrap="none" rtlCol="0" anchor="b" anchorCtr="0">
            <a:spAutoFit/>
          </a:bodyPr>
          <a:lstStyle/>
          <a:p>
            <a:pPr algn="r"/>
            <a:r>
              <a:rPr lang="en-US" sz="1600" b="1" dirty="0">
                <a:solidFill>
                  <a:schemeClr val="tx2"/>
                </a:solidFill>
                <a:latin typeface="Book Antiqua" panose="02040602050305030304" pitchFamily="18" charset="0"/>
                <a:ea typeface="League Spartan" charset="0"/>
                <a:cs typeface="Poppins" pitchFamily="2" charset="77"/>
              </a:rPr>
              <a:t>Final Model</a:t>
            </a:r>
          </a:p>
        </p:txBody>
      </p:sp>
      <p:sp>
        <p:nvSpPr>
          <p:cNvPr id="18" name="Subtitle 2">
            <a:extLst>
              <a:ext uri="{FF2B5EF4-FFF2-40B4-BE49-F238E27FC236}">
                <a16:creationId xmlns:a16="http://schemas.microsoft.com/office/drawing/2014/main" id="{692AF189-BA17-2B42-817F-AE5C0E459712}"/>
              </a:ext>
            </a:extLst>
          </p:cNvPr>
          <p:cNvSpPr txBox="1">
            <a:spLocks/>
          </p:cNvSpPr>
          <p:nvPr/>
        </p:nvSpPr>
        <p:spPr>
          <a:xfrm>
            <a:off x="661959" y="3857013"/>
            <a:ext cx="3523010" cy="99065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Rename the frames images in the chronological order of their downloads</a:t>
            </a:r>
          </a:p>
          <a:p>
            <a:pPr marL="171450" indent="-171450" algn="l">
              <a:lnSpc>
                <a:spcPts val="1750"/>
              </a:lnSpc>
              <a:buFont typeface="Arial" panose="020B0604020202020204" pitchFamily="34" charset="0"/>
              <a:buChar char="•"/>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Segregate the downloaded frame images by Video ID and move them in separate folders</a:t>
            </a:r>
          </a:p>
        </p:txBody>
      </p:sp>
      <p:sp>
        <p:nvSpPr>
          <p:cNvPr id="19" name="TextBox 18">
            <a:extLst>
              <a:ext uri="{FF2B5EF4-FFF2-40B4-BE49-F238E27FC236}">
                <a16:creationId xmlns:a16="http://schemas.microsoft.com/office/drawing/2014/main" id="{783353D0-7AA1-9646-9ECE-426310AFBE64}"/>
              </a:ext>
            </a:extLst>
          </p:cNvPr>
          <p:cNvSpPr txBox="1"/>
          <p:nvPr/>
        </p:nvSpPr>
        <p:spPr>
          <a:xfrm>
            <a:off x="2168069" y="3519881"/>
            <a:ext cx="2016899" cy="338554"/>
          </a:xfrm>
          <a:prstGeom prst="rect">
            <a:avLst/>
          </a:prstGeom>
          <a:noFill/>
        </p:spPr>
        <p:txBody>
          <a:bodyPr wrap="none" rtlCol="0" anchor="b" anchorCtr="0">
            <a:spAutoFit/>
          </a:bodyPr>
          <a:lstStyle/>
          <a:p>
            <a:r>
              <a:rPr lang="en-US" sz="1600" b="1" dirty="0">
                <a:solidFill>
                  <a:schemeClr val="tx2"/>
                </a:solidFill>
                <a:latin typeface="Book Antiqua" panose="02040602050305030304" pitchFamily="18" charset="0"/>
                <a:ea typeface="League Spartan" charset="0"/>
                <a:cs typeface="Poppins" pitchFamily="2" charset="77"/>
              </a:rPr>
              <a:t>DATA CLEANING</a:t>
            </a:r>
          </a:p>
        </p:txBody>
      </p:sp>
      <p:sp>
        <p:nvSpPr>
          <p:cNvPr id="20" name="TextBox 19">
            <a:extLst>
              <a:ext uri="{FF2B5EF4-FFF2-40B4-BE49-F238E27FC236}">
                <a16:creationId xmlns:a16="http://schemas.microsoft.com/office/drawing/2014/main" id="{A26A1E05-4BA9-ED44-823F-7A17034B9DBD}"/>
              </a:ext>
            </a:extLst>
          </p:cNvPr>
          <p:cNvSpPr txBox="1"/>
          <p:nvPr/>
        </p:nvSpPr>
        <p:spPr>
          <a:xfrm>
            <a:off x="5156911" y="2146365"/>
            <a:ext cx="476412" cy="784830"/>
          </a:xfrm>
          <a:prstGeom prst="rect">
            <a:avLst/>
          </a:prstGeom>
          <a:noFill/>
        </p:spPr>
        <p:txBody>
          <a:bodyPr wrap="none" rtlCol="0" anchor="ctr">
            <a:spAutoFit/>
          </a:bodyPr>
          <a:lstStyle/>
          <a:p>
            <a:pPr algn="ctr"/>
            <a:r>
              <a:rPr lang="en-US" sz="4500" b="1" dirty="0">
                <a:solidFill>
                  <a:schemeClr val="accent1"/>
                </a:solidFill>
                <a:latin typeface="Book Antiqua" panose="02040602050305030304" pitchFamily="18" charset="0"/>
                <a:cs typeface="Poppins" pitchFamily="2" charset="77"/>
              </a:rPr>
              <a:t>1</a:t>
            </a:r>
          </a:p>
        </p:txBody>
      </p:sp>
      <p:sp>
        <p:nvSpPr>
          <p:cNvPr id="21" name="TextBox 20">
            <a:extLst>
              <a:ext uri="{FF2B5EF4-FFF2-40B4-BE49-F238E27FC236}">
                <a16:creationId xmlns:a16="http://schemas.microsoft.com/office/drawing/2014/main" id="{53A686A1-C7FC-0247-8C7E-B3FA3EC2DD5D}"/>
              </a:ext>
            </a:extLst>
          </p:cNvPr>
          <p:cNvSpPr txBox="1"/>
          <p:nvPr/>
        </p:nvSpPr>
        <p:spPr>
          <a:xfrm>
            <a:off x="5156911" y="3646085"/>
            <a:ext cx="476412" cy="784830"/>
          </a:xfrm>
          <a:prstGeom prst="rect">
            <a:avLst/>
          </a:prstGeom>
          <a:noFill/>
        </p:spPr>
        <p:txBody>
          <a:bodyPr wrap="none" rtlCol="0" anchor="ctr">
            <a:spAutoFit/>
          </a:bodyPr>
          <a:lstStyle/>
          <a:p>
            <a:pPr algn="ctr"/>
            <a:r>
              <a:rPr lang="en-US" sz="4500" b="1" dirty="0">
                <a:solidFill>
                  <a:schemeClr val="accent2"/>
                </a:solidFill>
                <a:latin typeface="Book Antiqua" panose="02040602050305030304" pitchFamily="18" charset="0"/>
                <a:cs typeface="Poppins" pitchFamily="2" charset="77"/>
              </a:rPr>
              <a:t>2</a:t>
            </a:r>
          </a:p>
        </p:txBody>
      </p:sp>
      <p:sp>
        <p:nvSpPr>
          <p:cNvPr id="22" name="TextBox 21">
            <a:extLst>
              <a:ext uri="{FF2B5EF4-FFF2-40B4-BE49-F238E27FC236}">
                <a16:creationId xmlns:a16="http://schemas.microsoft.com/office/drawing/2014/main" id="{84AA1A41-EDB2-F442-AC86-E52B4E65B59F}"/>
              </a:ext>
            </a:extLst>
          </p:cNvPr>
          <p:cNvSpPr txBox="1"/>
          <p:nvPr/>
        </p:nvSpPr>
        <p:spPr>
          <a:xfrm>
            <a:off x="6676333" y="3646085"/>
            <a:ext cx="476412" cy="784830"/>
          </a:xfrm>
          <a:prstGeom prst="rect">
            <a:avLst/>
          </a:prstGeom>
          <a:noFill/>
        </p:spPr>
        <p:txBody>
          <a:bodyPr wrap="none" rtlCol="0" anchor="ctr">
            <a:spAutoFit/>
          </a:bodyPr>
          <a:lstStyle/>
          <a:p>
            <a:pPr algn="ctr"/>
            <a:r>
              <a:rPr lang="en-US" sz="4500" b="1" dirty="0">
                <a:solidFill>
                  <a:schemeClr val="accent3"/>
                </a:solidFill>
                <a:latin typeface="Book Antiqua" panose="02040602050305030304" pitchFamily="18" charset="0"/>
                <a:cs typeface="Poppins" pitchFamily="2" charset="77"/>
              </a:rPr>
              <a:t>3</a:t>
            </a:r>
          </a:p>
        </p:txBody>
      </p:sp>
      <p:sp>
        <p:nvSpPr>
          <p:cNvPr id="23" name="TextBox 22">
            <a:extLst>
              <a:ext uri="{FF2B5EF4-FFF2-40B4-BE49-F238E27FC236}">
                <a16:creationId xmlns:a16="http://schemas.microsoft.com/office/drawing/2014/main" id="{E07C5303-E623-594E-9F0E-30D55B6E819E}"/>
              </a:ext>
            </a:extLst>
          </p:cNvPr>
          <p:cNvSpPr txBox="1"/>
          <p:nvPr/>
        </p:nvSpPr>
        <p:spPr>
          <a:xfrm>
            <a:off x="6676333" y="5187955"/>
            <a:ext cx="476412" cy="784830"/>
          </a:xfrm>
          <a:prstGeom prst="rect">
            <a:avLst/>
          </a:prstGeom>
          <a:noFill/>
        </p:spPr>
        <p:txBody>
          <a:bodyPr wrap="none" rtlCol="0" anchor="ctr">
            <a:spAutoFit/>
          </a:bodyPr>
          <a:lstStyle/>
          <a:p>
            <a:pPr algn="ctr"/>
            <a:r>
              <a:rPr lang="en-US" sz="4500" b="1" dirty="0">
                <a:solidFill>
                  <a:schemeClr val="accent4"/>
                </a:solidFill>
                <a:latin typeface="Book Antiqua" panose="02040602050305030304" pitchFamily="18" charset="0"/>
                <a:cs typeface="Poppins" pitchFamily="2" charset="77"/>
              </a:rPr>
              <a:t>4</a:t>
            </a:r>
          </a:p>
        </p:txBody>
      </p:sp>
      <p:sp>
        <p:nvSpPr>
          <p:cNvPr id="24" name="Rectangle 23">
            <a:extLst>
              <a:ext uri="{FF2B5EF4-FFF2-40B4-BE49-F238E27FC236}">
                <a16:creationId xmlns:a16="http://schemas.microsoft.com/office/drawing/2014/main" id="{39C68F46-71FD-43E5-A6A1-1D9CF5CF5DE6}"/>
              </a:ext>
            </a:extLst>
          </p:cNvPr>
          <p:cNvSpPr/>
          <p:nvPr/>
        </p:nvSpPr>
        <p:spPr>
          <a:xfrm>
            <a:off x="84147" y="64924"/>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72148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CA19C-1DB5-45A3-84A4-B2993C72B077}"/>
              </a:ext>
            </a:extLst>
          </p:cNvPr>
          <p:cNvSpPr txBox="1">
            <a:spLocks/>
          </p:cNvSpPr>
          <p:nvPr/>
        </p:nvSpPr>
        <p:spPr>
          <a:xfrm>
            <a:off x="340328" y="147770"/>
            <a:ext cx="11726386" cy="23876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3600" dirty="0">
                <a:solidFill>
                  <a:schemeClr val="tx1">
                    <a:lumMod val="50000"/>
                    <a:lumOff val="50000"/>
                  </a:schemeClr>
                </a:solidFill>
                <a:latin typeface="Book Antiqua" panose="02040602050305030304" pitchFamily="18" charset="0"/>
                <a:cs typeface="Arial" panose="020B0604020202020204" pitchFamily="34" charset="0"/>
              </a:rPr>
              <a:t>Data Collection started in YouTube, downloading frames from YouTube API</a:t>
            </a:r>
            <a:endParaRPr lang="en-CA" dirty="0">
              <a:solidFill>
                <a:schemeClr val="tx1">
                  <a:lumMod val="50000"/>
                  <a:lumOff val="50000"/>
                </a:schemeClr>
              </a:solidFill>
              <a:latin typeface="Book Antiqua" panose="02040602050305030304" pitchFamily="18" charset="0"/>
              <a:cs typeface="Arial" panose="020B0604020202020204" pitchFamily="34" charset="0"/>
            </a:endParaRPr>
          </a:p>
        </p:txBody>
      </p:sp>
      <p:cxnSp>
        <p:nvCxnSpPr>
          <p:cNvPr id="5" name="Straight Connector 4">
            <a:extLst>
              <a:ext uri="{FF2B5EF4-FFF2-40B4-BE49-F238E27FC236}">
                <a16:creationId xmlns:a16="http://schemas.microsoft.com/office/drawing/2014/main" id="{7CD91188-459E-43EC-9C3F-05D8051B481E}"/>
              </a:ext>
            </a:extLst>
          </p:cNvPr>
          <p:cNvCxnSpPr>
            <a:cxnSpLocks/>
          </p:cNvCxnSpPr>
          <p:nvPr/>
        </p:nvCxnSpPr>
        <p:spPr>
          <a:xfrm>
            <a:off x="241222" y="2242921"/>
            <a:ext cx="6080446" cy="33971"/>
          </a:xfrm>
          <a:prstGeom prst="line">
            <a:avLst/>
          </a:prstGeom>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59835F45-2E90-483E-97AA-3D457F4A0EFC}"/>
              </a:ext>
            </a:extLst>
          </p:cNvPr>
          <p:cNvCxnSpPr>
            <a:cxnSpLocks/>
          </p:cNvCxnSpPr>
          <p:nvPr/>
        </p:nvCxnSpPr>
        <p:spPr>
          <a:xfrm>
            <a:off x="6933733" y="2276892"/>
            <a:ext cx="5057161" cy="0"/>
          </a:xfrm>
          <a:prstGeom prst="line">
            <a:avLst/>
          </a:prstGeom>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64961F8A-6229-464B-BD89-0F238AC773CF}"/>
              </a:ext>
            </a:extLst>
          </p:cNvPr>
          <p:cNvSpPr txBox="1"/>
          <p:nvPr/>
        </p:nvSpPr>
        <p:spPr>
          <a:xfrm>
            <a:off x="1617283" y="1706381"/>
            <a:ext cx="3001252" cy="461665"/>
          </a:xfrm>
          <a:prstGeom prst="rect">
            <a:avLst/>
          </a:prstGeom>
          <a:noFill/>
        </p:spPr>
        <p:txBody>
          <a:bodyPr wrap="square" rtlCol="0">
            <a:spAutoFit/>
          </a:bodyPr>
          <a:lstStyle/>
          <a:p>
            <a:pPr algn="ctr"/>
            <a:r>
              <a:rPr lang="en-CA" sz="2400" b="1" dirty="0">
                <a:solidFill>
                  <a:schemeClr val="tx1">
                    <a:lumMod val="50000"/>
                    <a:lumOff val="50000"/>
                  </a:schemeClr>
                </a:solidFill>
                <a:latin typeface="Book Antiqua" panose="02040602050305030304" pitchFamily="18" charset="0"/>
              </a:rPr>
              <a:t>Data Collection</a:t>
            </a:r>
          </a:p>
        </p:txBody>
      </p:sp>
      <p:sp>
        <p:nvSpPr>
          <p:cNvPr id="12" name="TextBox 11">
            <a:extLst>
              <a:ext uri="{FF2B5EF4-FFF2-40B4-BE49-F238E27FC236}">
                <a16:creationId xmlns:a16="http://schemas.microsoft.com/office/drawing/2014/main" id="{24CD5DFC-9F1C-491A-B751-04C7CF28BC9E}"/>
              </a:ext>
            </a:extLst>
          </p:cNvPr>
          <p:cNvSpPr txBox="1"/>
          <p:nvPr/>
        </p:nvSpPr>
        <p:spPr>
          <a:xfrm>
            <a:off x="8086336" y="1720241"/>
            <a:ext cx="3001252" cy="461665"/>
          </a:xfrm>
          <a:prstGeom prst="rect">
            <a:avLst/>
          </a:prstGeom>
          <a:noFill/>
        </p:spPr>
        <p:txBody>
          <a:bodyPr wrap="square" rtlCol="0">
            <a:spAutoFit/>
          </a:bodyPr>
          <a:lstStyle/>
          <a:p>
            <a:pPr algn="ctr"/>
            <a:r>
              <a:rPr lang="en-CA" sz="2400" b="1" dirty="0">
                <a:solidFill>
                  <a:schemeClr val="tx1">
                    <a:lumMod val="50000"/>
                    <a:lumOff val="50000"/>
                  </a:schemeClr>
                </a:solidFill>
                <a:latin typeface="Book Antiqua" panose="02040602050305030304" pitchFamily="18" charset="0"/>
              </a:rPr>
              <a:t>Web Scraping</a:t>
            </a:r>
          </a:p>
        </p:txBody>
      </p:sp>
      <p:pic>
        <p:nvPicPr>
          <p:cNvPr id="14" name="Picture 13">
            <a:extLst>
              <a:ext uri="{FF2B5EF4-FFF2-40B4-BE49-F238E27FC236}">
                <a16:creationId xmlns:a16="http://schemas.microsoft.com/office/drawing/2014/main" id="{859BF880-4161-490E-9D52-CA06B28CD0F9}"/>
              </a:ext>
            </a:extLst>
          </p:cNvPr>
          <p:cNvPicPr>
            <a:picLocks noChangeAspect="1"/>
          </p:cNvPicPr>
          <p:nvPr/>
        </p:nvPicPr>
        <p:blipFill rotWithShape="1">
          <a:blip r:embed="rId2"/>
          <a:srcRect t="2452"/>
          <a:stretch/>
        </p:blipFill>
        <p:spPr>
          <a:xfrm>
            <a:off x="201106" y="2535370"/>
            <a:ext cx="6238963" cy="3667115"/>
          </a:xfrm>
          <a:prstGeom prst="rect">
            <a:avLst/>
          </a:prstGeom>
        </p:spPr>
      </p:pic>
      <p:sp>
        <p:nvSpPr>
          <p:cNvPr id="17" name="Rectangle 16">
            <a:extLst>
              <a:ext uri="{FF2B5EF4-FFF2-40B4-BE49-F238E27FC236}">
                <a16:creationId xmlns:a16="http://schemas.microsoft.com/office/drawing/2014/main" id="{405EA3B6-8676-4BA4-9BD6-654539889EA9}"/>
              </a:ext>
            </a:extLst>
          </p:cNvPr>
          <p:cNvSpPr/>
          <p:nvPr/>
        </p:nvSpPr>
        <p:spPr>
          <a:xfrm>
            <a:off x="201106" y="2496546"/>
            <a:ext cx="3052587" cy="183441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CA" dirty="0">
                <a:solidFill>
                  <a:schemeClr val="tx1">
                    <a:lumMod val="65000"/>
                    <a:lumOff val="35000"/>
                  </a:schemeClr>
                </a:solidFill>
                <a:latin typeface="Book Antiqua" panose="02040602050305030304" pitchFamily="18" charset="0"/>
              </a:rPr>
              <a:t>Create list YouTube videos URL for the Top 2 Clash of Clan content creators</a:t>
            </a:r>
          </a:p>
        </p:txBody>
      </p:sp>
      <p:cxnSp>
        <p:nvCxnSpPr>
          <p:cNvPr id="19" name="Connector: Elbow 18">
            <a:extLst>
              <a:ext uri="{FF2B5EF4-FFF2-40B4-BE49-F238E27FC236}">
                <a16:creationId xmlns:a16="http://schemas.microsoft.com/office/drawing/2014/main" id="{C89481A9-B42F-42F1-BC9F-E2BA22BFA9E7}"/>
              </a:ext>
            </a:extLst>
          </p:cNvPr>
          <p:cNvCxnSpPr>
            <a:cxnSpLocks/>
          </p:cNvCxnSpPr>
          <p:nvPr/>
        </p:nvCxnSpPr>
        <p:spPr>
          <a:xfrm>
            <a:off x="6395190" y="3845733"/>
            <a:ext cx="1211720" cy="818759"/>
          </a:xfrm>
          <a:prstGeom prst="bentConnector3">
            <a:avLst>
              <a:gd name="adj1" fmla="val 50000"/>
            </a:avLst>
          </a:prstGeom>
          <a:ln w="76200">
            <a:solidFill>
              <a:schemeClr val="bg1">
                <a:lumMod val="65000"/>
              </a:schemeClr>
            </a:solidFill>
            <a:tailEnd type="triangle"/>
          </a:ln>
        </p:spPr>
        <p:style>
          <a:lnRef idx="3">
            <a:schemeClr val="dk1"/>
          </a:lnRef>
          <a:fillRef idx="0">
            <a:schemeClr val="dk1"/>
          </a:fillRef>
          <a:effectRef idx="2">
            <a:schemeClr val="dk1"/>
          </a:effectRef>
          <a:fontRef idx="minor">
            <a:schemeClr val="tx1"/>
          </a:fontRef>
        </p:style>
      </p:cxnSp>
      <p:sp>
        <p:nvSpPr>
          <p:cNvPr id="39" name="Rectangle 38">
            <a:extLst>
              <a:ext uri="{FF2B5EF4-FFF2-40B4-BE49-F238E27FC236}">
                <a16:creationId xmlns:a16="http://schemas.microsoft.com/office/drawing/2014/main" id="{1355381D-CD74-4BA0-A5D9-A3F70FA9E3CB}"/>
              </a:ext>
            </a:extLst>
          </p:cNvPr>
          <p:cNvSpPr/>
          <p:nvPr/>
        </p:nvSpPr>
        <p:spPr>
          <a:xfrm>
            <a:off x="7001050" y="2625081"/>
            <a:ext cx="4989844" cy="1077492"/>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CA" dirty="0">
                <a:solidFill>
                  <a:schemeClr val="tx1">
                    <a:lumMod val="65000"/>
                    <a:lumOff val="35000"/>
                  </a:schemeClr>
                </a:solidFill>
                <a:latin typeface="Book Antiqua" panose="02040602050305030304" pitchFamily="18" charset="0"/>
              </a:rPr>
              <a:t>Once the list was  ready, Frames were extracted using Python from the video using YouTube URL and Open CV </a:t>
            </a:r>
          </a:p>
        </p:txBody>
      </p:sp>
      <p:pic>
        <p:nvPicPr>
          <p:cNvPr id="41" name="Picture 40">
            <a:extLst>
              <a:ext uri="{FF2B5EF4-FFF2-40B4-BE49-F238E27FC236}">
                <a16:creationId xmlns:a16="http://schemas.microsoft.com/office/drawing/2014/main" id="{E77D89C2-6CE3-4FA5-AC36-DE4A119D1D45}"/>
              </a:ext>
            </a:extLst>
          </p:cNvPr>
          <p:cNvPicPr>
            <a:picLocks noChangeAspect="1"/>
          </p:cNvPicPr>
          <p:nvPr/>
        </p:nvPicPr>
        <p:blipFill>
          <a:blip r:embed="rId3"/>
          <a:stretch>
            <a:fillRect/>
          </a:stretch>
        </p:blipFill>
        <p:spPr>
          <a:xfrm>
            <a:off x="7647601" y="4232919"/>
            <a:ext cx="2988609" cy="863146"/>
          </a:xfrm>
          <a:prstGeom prst="rect">
            <a:avLst/>
          </a:prstGeom>
        </p:spPr>
      </p:pic>
      <p:sp>
        <p:nvSpPr>
          <p:cNvPr id="44" name="Rectangle 43">
            <a:extLst>
              <a:ext uri="{FF2B5EF4-FFF2-40B4-BE49-F238E27FC236}">
                <a16:creationId xmlns:a16="http://schemas.microsoft.com/office/drawing/2014/main" id="{95CCB5D6-83C7-4A90-8D1F-B52CBFBD94B2}"/>
              </a:ext>
            </a:extLst>
          </p:cNvPr>
          <p:cNvSpPr/>
          <p:nvPr/>
        </p:nvSpPr>
        <p:spPr>
          <a:xfrm>
            <a:off x="82788" y="47206"/>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711152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1B94CD-1498-CB4B-96D4-EE7741C552B8}"/>
              </a:ext>
            </a:extLst>
          </p:cNvPr>
          <p:cNvSpPr txBox="1"/>
          <p:nvPr/>
        </p:nvSpPr>
        <p:spPr>
          <a:xfrm>
            <a:off x="2178478" y="213095"/>
            <a:ext cx="7408720" cy="553998"/>
          </a:xfrm>
          <a:prstGeom prst="rect">
            <a:avLst/>
          </a:prstGeom>
          <a:noFill/>
        </p:spPr>
        <p:txBody>
          <a:bodyPr wrap="square" rtlCol="0">
            <a:spAutoFit/>
          </a:bodyPr>
          <a:lstStyle/>
          <a:p>
            <a:pPr algn="ctr"/>
            <a:r>
              <a:rPr lang="en-US" sz="3000" b="1" dirty="0">
                <a:solidFill>
                  <a:schemeClr val="tx2"/>
                </a:solidFill>
                <a:latin typeface="Book Antiqua" panose="02040602050305030304" pitchFamily="18" charset="0"/>
                <a:cs typeface="Poppins" pitchFamily="2" charset="77"/>
              </a:rPr>
              <a:t>Data Clean-Up &amp; Description </a:t>
            </a:r>
          </a:p>
        </p:txBody>
      </p:sp>
      <p:sp>
        <p:nvSpPr>
          <p:cNvPr id="3" name="TextBox 2">
            <a:extLst>
              <a:ext uri="{FF2B5EF4-FFF2-40B4-BE49-F238E27FC236}">
                <a16:creationId xmlns:a16="http://schemas.microsoft.com/office/drawing/2014/main" id="{36E438A1-9788-1D4D-A84E-3715C61E3A3E}"/>
              </a:ext>
            </a:extLst>
          </p:cNvPr>
          <p:cNvSpPr txBox="1"/>
          <p:nvPr/>
        </p:nvSpPr>
        <p:spPr>
          <a:xfrm>
            <a:off x="5284001" y="767093"/>
            <a:ext cx="1114408" cy="276999"/>
          </a:xfrm>
          <a:prstGeom prst="rect">
            <a:avLst/>
          </a:prstGeom>
          <a:noFill/>
        </p:spPr>
        <p:txBody>
          <a:bodyPr wrap="none" rtlCol="0">
            <a:spAutoFit/>
          </a:bodyPr>
          <a:lstStyle/>
          <a:p>
            <a:pPr algn="ctr"/>
            <a:r>
              <a:rPr lang="en-US" sz="1200" spc="150" dirty="0">
                <a:solidFill>
                  <a:schemeClr val="bg1">
                    <a:lumMod val="65000"/>
                  </a:schemeClr>
                </a:solidFill>
                <a:latin typeface="Book Antiqua" panose="02040602050305030304" pitchFamily="18" charset="0"/>
                <a:cs typeface="Poppins Light" pitchFamily="2" charset="77"/>
              </a:rPr>
              <a:t>Burnt Base</a:t>
            </a:r>
          </a:p>
        </p:txBody>
      </p:sp>
      <p:sp>
        <p:nvSpPr>
          <p:cNvPr id="4" name="Freeform: Shape 122">
            <a:extLst>
              <a:ext uri="{FF2B5EF4-FFF2-40B4-BE49-F238E27FC236}">
                <a16:creationId xmlns:a16="http://schemas.microsoft.com/office/drawing/2014/main" id="{63F4332E-3188-BF4F-9D63-C6933CD98F52}"/>
              </a:ext>
            </a:extLst>
          </p:cNvPr>
          <p:cNvSpPr>
            <a:spLocks noChangeArrowheads="1"/>
          </p:cNvSpPr>
          <p:nvPr/>
        </p:nvSpPr>
        <p:spPr bwMode="auto">
          <a:xfrm>
            <a:off x="6497278" y="1335502"/>
            <a:ext cx="2169109" cy="463532"/>
          </a:xfrm>
          <a:custGeom>
            <a:avLst/>
            <a:gdLst>
              <a:gd name="connsiteX0" fmla="*/ 0 w 4338217"/>
              <a:gd name="connsiteY0" fmla="*/ 774502 h 927064"/>
              <a:gd name="connsiteX1" fmla="*/ 37167 w 4338217"/>
              <a:gd name="connsiteY1" fmla="*/ 774502 h 927064"/>
              <a:gd name="connsiteX2" fmla="*/ 37167 w 4338217"/>
              <a:gd name="connsiteY2" fmla="*/ 927064 h 927064"/>
              <a:gd name="connsiteX3" fmla="*/ 0 w 4338217"/>
              <a:gd name="connsiteY3" fmla="*/ 927064 h 927064"/>
              <a:gd name="connsiteX4" fmla="*/ 4300967 w 4338217"/>
              <a:gd name="connsiteY4" fmla="*/ 576756 h 927064"/>
              <a:gd name="connsiteX5" fmla="*/ 4338217 w 4338217"/>
              <a:gd name="connsiteY5" fmla="*/ 576756 h 927064"/>
              <a:gd name="connsiteX6" fmla="*/ 4338217 w 4338217"/>
              <a:gd name="connsiteY6" fmla="*/ 729318 h 927064"/>
              <a:gd name="connsiteX7" fmla="*/ 4300967 w 4338217"/>
              <a:gd name="connsiteY7" fmla="*/ 729318 h 927064"/>
              <a:gd name="connsiteX8" fmla="*/ 0 w 4338217"/>
              <a:gd name="connsiteY8" fmla="*/ 472392 h 927064"/>
              <a:gd name="connsiteX9" fmla="*/ 37167 w 4338217"/>
              <a:gd name="connsiteY9" fmla="*/ 472392 h 927064"/>
              <a:gd name="connsiteX10" fmla="*/ 37167 w 4338217"/>
              <a:gd name="connsiteY10" fmla="*/ 624944 h 927064"/>
              <a:gd name="connsiteX11" fmla="*/ 0 w 4338217"/>
              <a:gd name="connsiteY11" fmla="*/ 624944 h 927064"/>
              <a:gd name="connsiteX12" fmla="*/ 4328010 w 4338217"/>
              <a:gd name="connsiteY12" fmla="*/ 269152 h 927064"/>
              <a:gd name="connsiteX13" fmla="*/ 4338151 w 4338217"/>
              <a:gd name="connsiteY13" fmla="*/ 349129 h 927064"/>
              <a:gd name="connsiteX14" fmla="*/ 4338151 w 4338217"/>
              <a:gd name="connsiteY14" fmla="*/ 421724 h 927064"/>
              <a:gd name="connsiteX15" fmla="*/ 4298854 w 4338217"/>
              <a:gd name="connsiteY15" fmla="*/ 421724 h 927064"/>
              <a:gd name="connsiteX16" fmla="*/ 4298854 w 4338217"/>
              <a:gd name="connsiteY16" fmla="*/ 349129 h 927064"/>
              <a:gd name="connsiteX17" fmla="*/ 4289981 w 4338217"/>
              <a:gd name="connsiteY17" fmla="*/ 276535 h 927064"/>
              <a:gd name="connsiteX18" fmla="*/ 49189 w 4338217"/>
              <a:gd name="connsiteY18" fmla="*/ 164788 h 927064"/>
              <a:gd name="connsiteX19" fmla="*/ 81162 w 4338217"/>
              <a:gd name="connsiteY19" fmla="*/ 186280 h 927064"/>
              <a:gd name="connsiteX20" fmla="*/ 35662 w 4338217"/>
              <a:gd name="connsiteY20" fmla="*/ 322817 h 927064"/>
              <a:gd name="connsiteX21" fmla="*/ 0 w 4338217"/>
              <a:gd name="connsiteY21" fmla="*/ 319024 h 927064"/>
              <a:gd name="connsiteX22" fmla="*/ 49189 w 4338217"/>
              <a:gd name="connsiteY22" fmla="*/ 164788 h 927064"/>
              <a:gd name="connsiteX23" fmla="*/ 4128982 w 4338217"/>
              <a:gd name="connsiteY23" fmla="*/ 27463 h 927064"/>
              <a:gd name="connsiteX24" fmla="*/ 4255793 w 4338217"/>
              <a:gd name="connsiteY24" fmla="*/ 122413 h 927064"/>
              <a:gd name="connsiteX25" fmla="*/ 4227476 w 4338217"/>
              <a:gd name="connsiteY25" fmla="*/ 147075 h 927064"/>
              <a:gd name="connsiteX26" fmla="*/ 4114208 w 4338217"/>
              <a:gd name="connsiteY26" fmla="*/ 61990 h 927064"/>
              <a:gd name="connsiteX27" fmla="*/ 3823084 w 4338217"/>
              <a:gd name="connsiteY27" fmla="*/ 0 h 927064"/>
              <a:gd name="connsiteX28" fmla="*/ 3975636 w 4338217"/>
              <a:gd name="connsiteY28" fmla="*/ 0 h 927064"/>
              <a:gd name="connsiteX29" fmla="*/ 3975636 w 4338217"/>
              <a:gd name="connsiteY29" fmla="*/ 37248 h 927064"/>
              <a:gd name="connsiteX30" fmla="*/ 3823084 w 4338217"/>
              <a:gd name="connsiteY30" fmla="*/ 37248 h 927064"/>
              <a:gd name="connsiteX31" fmla="*/ 3515479 w 4338217"/>
              <a:gd name="connsiteY31" fmla="*/ 0 h 927064"/>
              <a:gd name="connsiteX32" fmla="*/ 3668041 w 4338217"/>
              <a:gd name="connsiteY32" fmla="*/ 0 h 927064"/>
              <a:gd name="connsiteX33" fmla="*/ 3668041 w 4338217"/>
              <a:gd name="connsiteY33" fmla="*/ 37248 h 927064"/>
              <a:gd name="connsiteX34" fmla="*/ 3515479 w 4338217"/>
              <a:gd name="connsiteY34" fmla="*/ 37248 h 927064"/>
              <a:gd name="connsiteX35" fmla="*/ 3213366 w 4338217"/>
              <a:gd name="connsiteY35" fmla="*/ 0 h 927064"/>
              <a:gd name="connsiteX36" fmla="*/ 3365918 w 4338217"/>
              <a:gd name="connsiteY36" fmla="*/ 0 h 927064"/>
              <a:gd name="connsiteX37" fmla="*/ 3365918 w 4338217"/>
              <a:gd name="connsiteY37" fmla="*/ 37248 h 927064"/>
              <a:gd name="connsiteX38" fmla="*/ 3213366 w 4338217"/>
              <a:gd name="connsiteY38" fmla="*/ 37248 h 927064"/>
              <a:gd name="connsiteX39" fmla="*/ 2905762 w 4338217"/>
              <a:gd name="connsiteY39" fmla="*/ 0 h 927064"/>
              <a:gd name="connsiteX40" fmla="*/ 3058314 w 4338217"/>
              <a:gd name="connsiteY40" fmla="*/ 0 h 927064"/>
              <a:gd name="connsiteX41" fmla="*/ 3058314 w 4338217"/>
              <a:gd name="connsiteY41" fmla="*/ 37248 h 927064"/>
              <a:gd name="connsiteX42" fmla="*/ 2905762 w 4338217"/>
              <a:gd name="connsiteY42" fmla="*/ 37248 h 927064"/>
              <a:gd name="connsiteX43" fmla="*/ 2603652 w 4338217"/>
              <a:gd name="connsiteY43" fmla="*/ 0 h 927064"/>
              <a:gd name="connsiteX44" fmla="*/ 2756214 w 4338217"/>
              <a:gd name="connsiteY44" fmla="*/ 0 h 927064"/>
              <a:gd name="connsiteX45" fmla="*/ 2756214 w 4338217"/>
              <a:gd name="connsiteY45" fmla="*/ 37248 h 927064"/>
              <a:gd name="connsiteX46" fmla="*/ 2603652 w 4338217"/>
              <a:gd name="connsiteY46" fmla="*/ 37248 h 927064"/>
              <a:gd name="connsiteX47" fmla="*/ 2296047 w 4338217"/>
              <a:gd name="connsiteY47" fmla="*/ 0 h 927064"/>
              <a:gd name="connsiteX48" fmla="*/ 2448599 w 4338217"/>
              <a:gd name="connsiteY48" fmla="*/ 0 h 927064"/>
              <a:gd name="connsiteX49" fmla="*/ 2448599 w 4338217"/>
              <a:gd name="connsiteY49" fmla="*/ 37248 h 927064"/>
              <a:gd name="connsiteX50" fmla="*/ 2296047 w 4338217"/>
              <a:gd name="connsiteY50" fmla="*/ 37248 h 927064"/>
              <a:gd name="connsiteX51" fmla="*/ 1993934 w 4338217"/>
              <a:gd name="connsiteY51" fmla="*/ 0 h 927064"/>
              <a:gd name="connsiteX52" fmla="*/ 2146496 w 4338217"/>
              <a:gd name="connsiteY52" fmla="*/ 0 h 927064"/>
              <a:gd name="connsiteX53" fmla="*/ 2146496 w 4338217"/>
              <a:gd name="connsiteY53" fmla="*/ 37248 h 927064"/>
              <a:gd name="connsiteX54" fmla="*/ 1993934 w 4338217"/>
              <a:gd name="connsiteY54" fmla="*/ 37248 h 927064"/>
              <a:gd name="connsiteX55" fmla="*/ 1686330 w 4338217"/>
              <a:gd name="connsiteY55" fmla="*/ 0 h 927064"/>
              <a:gd name="connsiteX56" fmla="*/ 1838882 w 4338217"/>
              <a:gd name="connsiteY56" fmla="*/ 0 h 927064"/>
              <a:gd name="connsiteX57" fmla="*/ 1838882 w 4338217"/>
              <a:gd name="connsiteY57" fmla="*/ 37248 h 927064"/>
              <a:gd name="connsiteX58" fmla="*/ 1686330 w 4338217"/>
              <a:gd name="connsiteY58" fmla="*/ 37248 h 927064"/>
              <a:gd name="connsiteX59" fmla="*/ 1384220 w 4338217"/>
              <a:gd name="connsiteY59" fmla="*/ 0 h 927064"/>
              <a:gd name="connsiteX60" fmla="*/ 1536772 w 4338217"/>
              <a:gd name="connsiteY60" fmla="*/ 0 h 927064"/>
              <a:gd name="connsiteX61" fmla="*/ 1536772 w 4338217"/>
              <a:gd name="connsiteY61" fmla="*/ 37248 h 927064"/>
              <a:gd name="connsiteX62" fmla="*/ 1384220 w 4338217"/>
              <a:gd name="connsiteY62" fmla="*/ 37248 h 927064"/>
              <a:gd name="connsiteX63" fmla="*/ 1076616 w 4338217"/>
              <a:gd name="connsiteY63" fmla="*/ 0 h 927064"/>
              <a:gd name="connsiteX64" fmla="*/ 1229178 w 4338217"/>
              <a:gd name="connsiteY64" fmla="*/ 0 h 927064"/>
              <a:gd name="connsiteX65" fmla="*/ 1229178 w 4338217"/>
              <a:gd name="connsiteY65" fmla="*/ 37248 h 927064"/>
              <a:gd name="connsiteX66" fmla="*/ 1076616 w 4338217"/>
              <a:gd name="connsiteY66" fmla="*/ 37248 h 927064"/>
              <a:gd name="connsiteX67" fmla="*/ 774502 w 4338217"/>
              <a:gd name="connsiteY67" fmla="*/ 0 h 927064"/>
              <a:gd name="connsiteX68" fmla="*/ 927054 w 4338217"/>
              <a:gd name="connsiteY68" fmla="*/ 0 h 927064"/>
              <a:gd name="connsiteX69" fmla="*/ 927054 w 4338217"/>
              <a:gd name="connsiteY69" fmla="*/ 37248 h 927064"/>
              <a:gd name="connsiteX70" fmla="*/ 774502 w 4338217"/>
              <a:gd name="connsiteY70" fmla="*/ 37248 h 927064"/>
              <a:gd name="connsiteX71" fmla="*/ 466898 w 4338217"/>
              <a:gd name="connsiteY71" fmla="*/ 0 h 927064"/>
              <a:gd name="connsiteX72" fmla="*/ 619450 w 4338217"/>
              <a:gd name="connsiteY72" fmla="*/ 0 h 927064"/>
              <a:gd name="connsiteX73" fmla="*/ 619450 w 4338217"/>
              <a:gd name="connsiteY73" fmla="*/ 37248 h 927064"/>
              <a:gd name="connsiteX74" fmla="*/ 466898 w 4338217"/>
              <a:gd name="connsiteY74" fmla="*/ 37248 h 927064"/>
              <a:gd name="connsiteX75" fmla="*/ 314899 w 4338217"/>
              <a:gd name="connsiteY75" fmla="*/ 0 h 927064"/>
              <a:gd name="connsiteX76" fmla="*/ 317360 w 4338217"/>
              <a:gd name="connsiteY76" fmla="*/ 38122 h 927064"/>
              <a:gd name="connsiteX77" fmla="*/ 184475 w 4338217"/>
              <a:gd name="connsiteY77" fmla="*/ 81163 h 927064"/>
              <a:gd name="connsiteX78" fmla="*/ 164788 w 4338217"/>
              <a:gd name="connsiteY78" fmla="*/ 50419 h 927064"/>
              <a:gd name="connsiteX79" fmla="*/ 314899 w 4338217"/>
              <a:gd name="connsiteY79" fmla="*/ 0 h 927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338217" h="927064">
                <a:moveTo>
                  <a:pt x="0" y="774502"/>
                </a:moveTo>
                <a:lnTo>
                  <a:pt x="37167" y="774502"/>
                </a:lnTo>
                <a:lnTo>
                  <a:pt x="37167" y="927064"/>
                </a:lnTo>
                <a:lnTo>
                  <a:pt x="0" y="927064"/>
                </a:lnTo>
                <a:close/>
                <a:moveTo>
                  <a:pt x="4300967" y="576756"/>
                </a:moveTo>
                <a:lnTo>
                  <a:pt x="4338217" y="576756"/>
                </a:lnTo>
                <a:lnTo>
                  <a:pt x="4338217" y="729318"/>
                </a:lnTo>
                <a:lnTo>
                  <a:pt x="4300967" y="729318"/>
                </a:lnTo>
                <a:close/>
                <a:moveTo>
                  <a:pt x="0" y="472392"/>
                </a:moveTo>
                <a:lnTo>
                  <a:pt x="37167" y="472392"/>
                </a:lnTo>
                <a:lnTo>
                  <a:pt x="37167" y="624944"/>
                </a:lnTo>
                <a:lnTo>
                  <a:pt x="0" y="624944"/>
                </a:lnTo>
                <a:close/>
                <a:moveTo>
                  <a:pt x="4328010" y="269152"/>
                </a:moveTo>
                <a:cubicBezTo>
                  <a:pt x="4334348" y="294991"/>
                  <a:pt x="4338151" y="322060"/>
                  <a:pt x="4338151" y="349129"/>
                </a:cubicBezTo>
                <a:lnTo>
                  <a:pt x="4338151" y="421724"/>
                </a:lnTo>
                <a:lnTo>
                  <a:pt x="4298854" y="421724"/>
                </a:lnTo>
                <a:lnTo>
                  <a:pt x="4298854" y="349129"/>
                </a:lnTo>
                <a:cubicBezTo>
                  <a:pt x="4298854" y="325751"/>
                  <a:pt x="4296319" y="301143"/>
                  <a:pt x="4289981" y="276535"/>
                </a:cubicBezTo>
                <a:close/>
                <a:moveTo>
                  <a:pt x="49189" y="164788"/>
                </a:moveTo>
                <a:lnTo>
                  <a:pt x="81162" y="186280"/>
                </a:lnTo>
                <a:cubicBezTo>
                  <a:pt x="55338" y="228000"/>
                  <a:pt x="39351" y="273512"/>
                  <a:pt x="35662" y="322817"/>
                </a:cubicBezTo>
                <a:lnTo>
                  <a:pt x="0" y="319024"/>
                </a:lnTo>
                <a:cubicBezTo>
                  <a:pt x="3689" y="264662"/>
                  <a:pt x="22135" y="211565"/>
                  <a:pt x="49189" y="164788"/>
                </a:cubicBezTo>
                <a:close/>
                <a:moveTo>
                  <a:pt x="4128982" y="27463"/>
                </a:moveTo>
                <a:cubicBezTo>
                  <a:pt x="4178229" y="48426"/>
                  <a:pt x="4222551" y="81720"/>
                  <a:pt x="4255793" y="122413"/>
                </a:cubicBezTo>
                <a:lnTo>
                  <a:pt x="4227476" y="147075"/>
                </a:lnTo>
                <a:cubicBezTo>
                  <a:pt x="4196697" y="110082"/>
                  <a:pt x="4158530" y="81720"/>
                  <a:pt x="4114208" y="61990"/>
                </a:cubicBezTo>
                <a:close/>
                <a:moveTo>
                  <a:pt x="3823084" y="0"/>
                </a:moveTo>
                <a:lnTo>
                  <a:pt x="3975636" y="0"/>
                </a:lnTo>
                <a:lnTo>
                  <a:pt x="3975636" y="37248"/>
                </a:lnTo>
                <a:lnTo>
                  <a:pt x="3823084" y="37248"/>
                </a:lnTo>
                <a:close/>
                <a:moveTo>
                  <a:pt x="3515479" y="0"/>
                </a:moveTo>
                <a:lnTo>
                  <a:pt x="3668041" y="0"/>
                </a:lnTo>
                <a:lnTo>
                  <a:pt x="3668041" y="37248"/>
                </a:lnTo>
                <a:lnTo>
                  <a:pt x="3515479" y="37248"/>
                </a:lnTo>
                <a:close/>
                <a:moveTo>
                  <a:pt x="3213366" y="0"/>
                </a:moveTo>
                <a:lnTo>
                  <a:pt x="3365918" y="0"/>
                </a:lnTo>
                <a:lnTo>
                  <a:pt x="3365918" y="37248"/>
                </a:lnTo>
                <a:lnTo>
                  <a:pt x="3213366" y="37248"/>
                </a:lnTo>
                <a:close/>
                <a:moveTo>
                  <a:pt x="2905762" y="0"/>
                </a:moveTo>
                <a:lnTo>
                  <a:pt x="3058314" y="0"/>
                </a:lnTo>
                <a:lnTo>
                  <a:pt x="3058314" y="37248"/>
                </a:lnTo>
                <a:lnTo>
                  <a:pt x="2905762" y="37248"/>
                </a:lnTo>
                <a:close/>
                <a:moveTo>
                  <a:pt x="2603652" y="0"/>
                </a:moveTo>
                <a:lnTo>
                  <a:pt x="2756214" y="0"/>
                </a:lnTo>
                <a:lnTo>
                  <a:pt x="2756214" y="37248"/>
                </a:lnTo>
                <a:lnTo>
                  <a:pt x="2603652" y="37248"/>
                </a:lnTo>
                <a:close/>
                <a:moveTo>
                  <a:pt x="2296047" y="0"/>
                </a:moveTo>
                <a:lnTo>
                  <a:pt x="2448599" y="0"/>
                </a:lnTo>
                <a:lnTo>
                  <a:pt x="2448599" y="37248"/>
                </a:lnTo>
                <a:lnTo>
                  <a:pt x="2296047" y="37248"/>
                </a:lnTo>
                <a:close/>
                <a:moveTo>
                  <a:pt x="1993934" y="0"/>
                </a:moveTo>
                <a:lnTo>
                  <a:pt x="2146496" y="0"/>
                </a:lnTo>
                <a:lnTo>
                  <a:pt x="2146496" y="37248"/>
                </a:lnTo>
                <a:lnTo>
                  <a:pt x="1993934" y="37248"/>
                </a:lnTo>
                <a:close/>
                <a:moveTo>
                  <a:pt x="1686330" y="0"/>
                </a:moveTo>
                <a:lnTo>
                  <a:pt x="1838882" y="0"/>
                </a:lnTo>
                <a:lnTo>
                  <a:pt x="1838882" y="37248"/>
                </a:lnTo>
                <a:lnTo>
                  <a:pt x="1686330" y="37248"/>
                </a:lnTo>
                <a:close/>
                <a:moveTo>
                  <a:pt x="1384220" y="0"/>
                </a:moveTo>
                <a:lnTo>
                  <a:pt x="1536772" y="0"/>
                </a:lnTo>
                <a:lnTo>
                  <a:pt x="1536772" y="37248"/>
                </a:lnTo>
                <a:lnTo>
                  <a:pt x="1384220" y="37248"/>
                </a:lnTo>
                <a:close/>
                <a:moveTo>
                  <a:pt x="1076616" y="0"/>
                </a:moveTo>
                <a:lnTo>
                  <a:pt x="1229178" y="0"/>
                </a:lnTo>
                <a:lnTo>
                  <a:pt x="1229178" y="37248"/>
                </a:lnTo>
                <a:lnTo>
                  <a:pt x="1076616" y="37248"/>
                </a:lnTo>
                <a:close/>
                <a:moveTo>
                  <a:pt x="774502" y="0"/>
                </a:moveTo>
                <a:lnTo>
                  <a:pt x="927054" y="0"/>
                </a:lnTo>
                <a:lnTo>
                  <a:pt x="927054" y="37248"/>
                </a:lnTo>
                <a:lnTo>
                  <a:pt x="774502" y="37248"/>
                </a:lnTo>
                <a:close/>
                <a:moveTo>
                  <a:pt x="466898" y="0"/>
                </a:moveTo>
                <a:lnTo>
                  <a:pt x="619450" y="0"/>
                </a:lnTo>
                <a:lnTo>
                  <a:pt x="619450" y="37248"/>
                </a:lnTo>
                <a:lnTo>
                  <a:pt x="466898" y="37248"/>
                </a:lnTo>
                <a:close/>
                <a:moveTo>
                  <a:pt x="314899" y="0"/>
                </a:moveTo>
                <a:lnTo>
                  <a:pt x="317360" y="38122"/>
                </a:lnTo>
                <a:cubicBezTo>
                  <a:pt x="270604" y="41811"/>
                  <a:pt x="225078" y="56568"/>
                  <a:pt x="184475" y="81163"/>
                </a:cubicBezTo>
                <a:lnTo>
                  <a:pt x="164788" y="50419"/>
                </a:lnTo>
                <a:cubicBezTo>
                  <a:pt x="209083" y="22135"/>
                  <a:pt x="261991" y="4919"/>
                  <a:pt x="314899" y="0"/>
                </a:cubicBezTo>
                <a:close/>
              </a:path>
            </a:pathLst>
          </a:custGeom>
          <a:solidFill>
            <a:schemeClr val="accent6"/>
          </a:solidFill>
          <a:ln>
            <a:noFill/>
          </a:ln>
          <a:effectLst/>
        </p:spPr>
        <p:txBody>
          <a:bodyPr wrap="square" anchor="ctr">
            <a:noAutofit/>
          </a:bodyPr>
          <a:lstStyle/>
          <a:p>
            <a:endParaRPr lang="en-US" sz="900">
              <a:latin typeface="Book Antiqua" panose="02040602050305030304" pitchFamily="18" charset="0"/>
            </a:endParaRPr>
          </a:p>
        </p:txBody>
      </p:sp>
      <p:sp>
        <p:nvSpPr>
          <p:cNvPr id="5" name="Freeform: Shape 121">
            <a:extLst>
              <a:ext uri="{FF2B5EF4-FFF2-40B4-BE49-F238E27FC236}">
                <a16:creationId xmlns:a16="http://schemas.microsoft.com/office/drawing/2014/main" id="{A8F88457-E462-BE4F-882A-2615FD062DC2}"/>
              </a:ext>
            </a:extLst>
          </p:cNvPr>
          <p:cNvSpPr>
            <a:spLocks noChangeArrowheads="1"/>
          </p:cNvSpPr>
          <p:nvPr/>
        </p:nvSpPr>
        <p:spPr bwMode="auto">
          <a:xfrm>
            <a:off x="1781300" y="1335502"/>
            <a:ext cx="2171855" cy="463532"/>
          </a:xfrm>
          <a:custGeom>
            <a:avLst/>
            <a:gdLst>
              <a:gd name="connsiteX0" fmla="*/ 0 w 4343709"/>
              <a:gd name="connsiteY0" fmla="*/ 774502 h 927064"/>
              <a:gd name="connsiteX1" fmla="*/ 37247 w 4343709"/>
              <a:gd name="connsiteY1" fmla="*/ 774502 h 927064"/>
              <a:gd name="connsiteX2" fmla="*/ 37247 w 4343709"/>
              <a:gd name="connsiteY2" fmla="*/ 927064 h 927064"/>
              <a:gd name="connsiteX3" fmla="*/ 0 w 4343709"/>
              <a:gd name="connsiteY3" fmla="*/ 927064 h 927064"/>
              <a:gd name="connsiteX4" fmla="*/ 4306461 w 4343709"/>
              <a:gd name="connsiteY4" fmla="*/ 576756 h 927064"/>
              <a:gd name="connsiteX5" fmla="*/ 4343709 w 4343709"/>
              <a:gd name="connsiteY5" fmla="*/ 576756 h 927064"/>
              <a:gd name="connsiteX6" fmla="*/ 4343709 w 4343709"/>
              <a:gd name="connsiteY6" fmla="*/ 729318 h 927064"/>
              <a:gd name="connsiteX7" fmla="*/ 4306461 w 4343709"/>
              <a:gd name="connsiteY7" fmla="*/ 729318 h 927064"/>
              <a:gd name="connsiteX8" fmla="*/ 0 w 4343709"/>
              <a:gd name="connsiteY8" fmla="*/ 472392 h 927064"/>
              <a:gd name="connsiteX9" fmla="*/ 37247 w 4343709"/>
              <a:gd name="connsiteY9" fmla="*/ 472392 h 927064"/>
              <a:gd name="connsiteX10" fmla="*/ 37247 w 4343709"/>
              <a:gd name="connsiteY10" fmla="*/ 624944 h 927064"/>
              <a:gd name="connsiteX11" fmla="*/ 0 w 4343709"/>
              <a:gd name="connsiteY11" fmla="*/ 624944 h 927064"/>
              <a:gd name="connsiteX12" fmla="*/ 4334503 w 4343709"/>
              <a:gd name="connsiteY12" fmla="*/ 269152 h 927064"/>
              <a:gd name="connsiteX13" fmla="*/ 4343609 w 4343709"/>
              <a:gd name="connsiteY13" fmla="*/ 349129 h 927064"/>
              <a:gd name="connsiteX14" fmla="*/ 4343609 w 4343709"/>
              <a:gd name="connsiteY14" fmla="*/ 421724 h 927064"/>
              <a:gd name="connsiteX15" fmla="*/ 4303281 w 4343709"/>
              <a:gd name="connsiteY15" fmla="*/ 421724 h 927064"/>
              <a:gd name="connsiteX16" fmla="*/ 4303281 w 4343709"/>
              <a:gd name="connsiteY16" fmla="*/ 349129 h 927064"/>
              <a:gd name="connsiteX17" fmla="*/ 4295475 w 4343709"/>
              <a:gd name="connsiteY17" fmla="*/ 276535 h 927064"/>
              <a:gd name="connsiteX18" fmla="*/ 55171 w 4343709"/>
              <a:gd name="connsiteY18" fmla="*/ 164788 h 927064"/>
              <a:gd name="connsiteX19" fmla="*/ 86675 w 4343709"/>
              <a:gd name="connsiteY19" fmla="*/ 186280 h 927064"/>
              <a:gd name="connsiteX20" fmla="*/ 41842 w 4343709"/>
              <a:gd name="connsiteY20" fmla="*/ 322817 h 927064"/>
              <a:gd name="connsiteX21" fmla="*/ 5491 w 4343709"/>
              <a:gd name="connsiteY21" fmla="*/ 319024 h 927064"/>
              <a:gd name="connsiteX22" fmla="*/ 55171 w 4343709"/>
              <a:gd name="connsiteY22" fmla="*/ 164788 h 927064"/>
              <a:gd name="connsiteX23" fmla="*/ 4135707 w 4343709"/>
              <a:gd name="connsiteY23" fmla="*/ 27463 h 927064"/>
              <a:gd name="connsiteX24" fmla="*/ 4261287 w 4343709"/>
              <a:gd name="connsiteY24" fmla="*/ 122413 h 927064"/>
              <a:gd name="connsiteX25" fmla="*/ 4232970 w 4343709"/>
              <a:gd name="connsiteY25" fmla="*/ 147075 h 927064"/>
              <a:gd name="connsiteX26" fmla="*/ 4119702 w 4343709"/>
              <a:gd name="connsiteY26" fmla="*/ 61990 h 927064"/>
              <a:gd name="connsiteX27" fmla="*/ 3828574 w 4343709"/>
              <a:gd name="connsiteY27" fmla="*/ 0 h 927064"/>
              <a:gd name="connsiteX28" fmla="*/ 3981136 w 4343709"/>
              <a:gd name="connsiteY28" fmla="*/ 0 h 927064"/>
              <a:gd name="connsiteX29" fmla="*/ 3981136 w 4343709"/>
              <a:gd name="connsiteY29" fmla="*/ 37248 h 927064"/>
              <a:gd name="connsiteX30" fmla="*/ 3828574 w 4343709"/>
              <a:gd name="connsiteY30" fmla="*/ 37248 h 927064"/>
              <a:gd name="connsiteX31" fmla="*/ 3520970 w 4343709"/>
              <a:gd name="connsiteY31" fmla="*/ 0 h 927064"/>
              <a:gd name="connsiteX32" fmla="*/ 3673522 w 4343709"/>
              <a:gd name="connsiteY32" fmla="*/ 0 h 927064"/>
              <a:gd name="connsiteX33" fmla="*/ 3673522 w 4343709"/>
              <a:gd name="connsiteY33" fmla="*/ 37248 h 927064"/>
              <a:gd name="connsiteX34" fmla="*/ 3520970 w 4343709"/>
              <a:gd name="connsiteY34" fmla="*/ 37248 h 927064"/>
              <a:gd name="connsiteX35" fmla="*/ 3218860 w 4343709"/>
              <a:gd name="connsiteY35" fmla="*/ 0 h 927064"/>
              <a:gd name="connsiteX36" fmla="*/ 3371412 w 4343709"/>
              <a:gd name="connsiteY36" fmla="*/ 0 h 927064"/>
              <a:gd name="connsiteX37" fmla="*/ 3371412 w 4343709"/>
              <a:gd name="connsiteY37" fmla="*/ 37248 h 927064"/>
              <a:gd name="connsiteX38" fmla="*/ 3218860 w 4343709"/>
              <a:gd name="connsiteY38" fmla="*/ 37248 h 927064"/>
              <a:gd name="connsiteX39" fmla="*/ 2911256 w 4343709"/>
              <a:gd name="connsiteY39" fmla="*/ 0 h 927064"/>
              <a:gd name="connsiteX40" fmla="*/ 3063818 w 4343709"/>
              <a:gd name="connsiteY40" fmla="*/ 0 h 927064"/>
              <a:gd name="connsiteX41" fmla="*/ 3063818 w 4343709"/>
              <a:gd name="connsiteY41" fmla="*/ 37248 h 927064"/>
              <a:gd name="connsiteX42" fmla="*/ 2911256 w 4343709"/>
              <a:gd name="connsiteY42" fmla="*/ 37248 h 927064"/>
              <a:gd name="connsiteX43" fmla="*/ 2609142 w 4343709"/>
              <a:gd name="connsiteY43" fmla="*/ 0 h 927064"/>
              <a:gd name="connsiteX44" fmla="*/ 2761694 w 4343709"/>
              <a:gd name="connsiteY44" fmla="*/ 0 h 927064"/>
              <a:gd name="connsiteX45" fmla="*/ 2761694 w 4343709"/>
              <a:gd name="connsiteY45" fmla="*/ 37248 h 927064"/>
              <a:gd name="connsiteX46" fmla="*/ 2609142 w 4343709"/>
              <a:gd name="connsiteY46" fmla="*/ 37248 h 927064"/>
              <a:gd name="connsiteX47" fmla="*/ 2301538 w 4343709"/>
              <a:gd name="connsiteY47" fmla="*/ 0 h 927064"/>
              <a:gd name="connsiteX48" fmla="*/ 2454090 w 4343709"/>
              <a:gd name="connsiteY48" fmla="*/ 0 h 927064"/>
              <a:gd name="connsiteX49" fmla="*/ 2454090 w 4343709"/>
              <a:gd name="connsiteY49" fmla="*/ 37248 h 927064"/>
              <a:gd name="connsiteX50" fmla="*/ 2301538 w 4343709"/>
              <a:gd name="connsiteY50" fmla="*/ 37248 h 927064"/>
              <a:gd name="connsiteX51" fmla="*/ 1999428 w 4343709"/>
              <a:gd name="connsiteY51" fmla="*/ 0 h 927064"/>
              <a:gd name="connsiteX52" fmla="*/ 2151990 w 4343709"/>
              <a:gd name="connsiteY52" fmla="*/ 0 h 927064"/>
              <a:gd name="connsiteX53" fmla="*/ 2151990 w 4343709"/>
              <a:gd name="connsiteY53" fmla="*/ 37248 h 927064"/>
              <a:gd name="connsiteX54" fmla="*/ 1999428 w 4343709"/>
              <a:gd name="connsiteY54" fmla="*/ 37248 h 927064"/>
              <a:gd name="connsiteX55" fmla="*/ 1691824 w 4343709"/>
              <a:gd name="connsiteY55" fmla="*/ 0 h 927064"/>
              <a:gd name="connsiteX56" fmla="*/ 1844376 w 4343709"/>
              <a:gd name="connsiteY56" fmla="*/ 0 h 927064"/>
              <a:gd name="connsiteX57" fmla="*/ 1844376 w 4343709"/>
              <a:gd name="connsiteY57" fmla="*/ 37248 h 927064"/>
              <a:gd name="connsiteX58" fmla="*/ 1691824 w 4343709"/>
              <a:gd name="connsiteY58" fmla="*/ 37248 h 927064"/>
              <a:gd name="connsiteX59" fmla="*/ 1389711 w 4343709"/>
              <a:gd name="connsiteY59" fmla="*/ 0 h 927064"/>
              <a:gd name="connsiteX60" fmla="*/ 1542273 w 4343709"/>
              <a:gd name="connsiteY60" fmla="*/ 0 h 927064"/>
              <a:gd name="connsiteX61" fmla="*/ 1542273 w 4343709"/>
              <a:gd name="connsiteY61" fmla="*/ 37248 h 927064"/>
              <a:gd name="connsiteX62" fmla="*/ 1389711 w 4343709"/>
              <a:gd name="connsiteY62" fmla="*/ 37248 h 927064"/>
              <a:gd name="connsiteX63" fmla="*/ 1082106 w 4343709"/>
              <a:gd name="connsiteY63" fmla="*/ 0 h 927064"/>
              <a:gd name="connsiteX64" fmla="*/ 1234658 w 4343709"/>
              <a:gd name="connsiteY64" fmla="*/ 0 h 927064"/>
              <a:gd name="connsiteX65" fmla="*/ 1234658 w 4343709"/>
              <a:gd name="connsiteY65" fmla="*/ 37248 h 927064"/>
              <a:gd name="connsiteX66" fmla="*/ 1082106 w 4343709"/>
              <a:gd name="connsiteY66" fmla="*/ 37248 h 927064"/>
              <a:gd name="connsiteX67" fmla="*/ 779996 w 4343709"/>
              <a:gd name="connsiteY67" fmla="*/ 0 h 927064"/>
              <a:gd name="connsiteX68" fmla="*/ 932548 w 4343709"/>
              <a:gd name="connsiteY68" fmla="*/ 0 h 927064"/>
              <a:gd name="connsiteX69" fmla="*/ 932548 w 4343709"/>
              <a:gd name="connsiteY69" fmla="*/ 37248 h 927064"/>
              <a:gd name="connsiteX70" fmla="*/ 779996 w 4343709"/>
              <a:gd name="connsiteY70" fmla="*/ 37248 h 927064"/>
              <a:gd name="connsiteX71" fmla="*/ 472392 w 4343709"/>
              <a:gd name="connsiteY71" fmla="*/ 0 h 927064"/>
              <a:gd name="connsiteX72" fmla="*/ 624954 w 4343709"/>
              <a:gd name="connsiteY72" fmla="*/ 0 h 927064"/>
              <a:gd name="connsiteX73" fmla="*/ 624954 w 4343709"/>
              <a:gd name="connsiteY73" fmla="*/ 37248 h 927064"/>
              <a:gd name="connsiteX74" fmla="*/ 472392 w 4343709"/>
              <a:gd name="connsiteY74" fmla="*/ 37248 h 927064"/>
              <a:gd name="connsiteX75" fmla="*/ 320390 w 4343709"/>
              <a:gd name="connsiteY75" fmla="*/ 0 h 927064"/>
              <a:gd name="connsiteX76" fmla="*/ 322850 w 4343709"/>
              <a:gd name="connsiteY76" fmla="*/ 38122 h 927064"/>
              <a:gd name="connsiteX77" fmla="*/ 189966 w 4343709"/>
              <a:gd name="connsiteY77" fmla="*/ 81163 h 927064"/>
              <a:gd name="connsiteX78" fmla="*/ 170279 w 4343709"/>
              <a:gd name="connsiteY78" fmla="*/ 50419 h 927064"/>
              <a:gd name="connsiteX79" fmla="*/ 320390 w 4343709"/>
              <a:gd name="connsiteY79" fmla="*/ 0 h 927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343709" h="927064">
                <a:moveTo>
                  <a:pt x="0" y="774502"/>
                </a:moveTo>
                <a:lnTo>
                  <a:pt x="37247" y="774502"/>
                </a:lnTo>
                <a:lnTo>
                  <a:pt x="37247" y="927064"/>
                </a:lnTo>
                <a:lnTo>
                  <a:pt x="0" y="927064"/>
                </a:lnTo>
                <a:close/>
                <a:moveTo>
                  <a:pt x="4306461" y="576756"/>
                </a:moveTo>
                <a:lnTo>
                  <a:pt x="4343709" y="576756"/>
                </a:lnTo>
                <a:lnTo>
                  <a:pt x="4343709" y="729318"/>
                </a:lnTo>
                <a:lnTo>
                  <a:pt x="4306461" y="729318"/>
                </a:lnTo>
                <a:close/>
                <a:moveTo>
                  <a:pt x="0" y="472392"/>
                </a:moveTo>
                <a:lnTo>
                  <a:pt x="37247" y="472392"/>
                </a:lnTo>
                <a:lnTo>
                  <a:pt x="37247" y="624944"/>
                </a:lnTo>
                <a:lnTo>
                  <a:pt x="0" y="624944"/>
                </a:lnTo>
                <a:close/>
                <a:moveTo>
                  <a:pt x="4334503" y="269152"/>
                </a:moveTo>
                <a:cubicBezTo>
                  <a:pt x="4339707" y="294991"/>
                  <a:pt x="4343609" y="322060"/>
                  <a:pt x="4343609" y="349129"/>
                </a:cubicBezTo>
                <a:lnTo>
                  <a:pt x="4343609" y="421724"/>
                </a:lnTo>
                <a:lnTo>
                  <a:pt x="4303281" y="421724"/>
                </a:lnTo>
                <a:lnTo>
                  <a:pt x="4303281" y="349129"/>
                </a:lnTo>
                <a:cubicBezTo>
                  <a:pt x="4303281" y="325751"/>
                  <a:pt x="4301980" y="301143"/>
                  <a:pt x="4295475" y="276535"/>
                </a:cubicBezTo>
                <a:close/>
                <a:moveTo>
                  <a:pt x="55171" y="164788"/>
                </a:moveTo>
                <a:lnTo>
                  <a:pt x="86675" y="186280"/>
                </a:lnTo>
                <a:cubicBezTo>
                  <a:pt x="61229" y="228000"/>
                  <a:pt x="46689" y="273512"/>
                  <a:pt x="41842" y="322817"/>
                </a:cubicBezTo>
                <a:lnTo>
                  <a:pt x="5491" y="319024"/>
                </a:lnTo>
                <a:cubicBezTo>
                  <a:pt x="10338" y="264662"/>
                  <a:pt x="27302" y="211565"/>
                  <a:pt x="55171" y="164788"/>
                </a:cubicBezTo>
                <a:close/>
                <a:moveTo>
                  <a:pt x="4135707" y="27463"/>
                </a:moveTo>
                <a:cubicBezTo>
                  <a:pt x="4184954" y="48426"/>
                  <a:pt x="4228045" y="81720"/>
                  <a:pt x="4261287" y="122413"/>
                </a:cubicBezTo>
                <a:lnTo>
                  <a:pt x="4232970" y="147075"/>
                </a:lnTo>
                <a:cubicBezTo>
                  <a:pt x="4202191" y="110082"/>
                  <a:pt x="4164024" y="81720"/>
                  <a:pt x="4119702" y="61990"/>
                </a:cubicBezTo>
                <a:close/>
                <a:moveTo>
                  <a:pt x="3828574" y="0"/>
                </a:moveTo>
                <a:lnTo>
                  <a:pt x="3981136" y="0"/>
                </a:lnTo>
                <a:lnTo>
                  <a:pt x="3981136" y="37248"/>
                </a:lnTo>
                <a:lnTo>
                  <a:pt x="3828574" y="37248"/>
                </a:lnTo>
                <a:close/>
                <a:moveTo>
                  <a:pt x="3520970" y="0"/>
                </a:moveTo>
                <a:lnTo>
                  <a:pt x="3673522" y="0"/>
                </a:lnTo>
                <a:lnTo>
                  <a:pt x="3673522" y="37248"/>
                </a:lnTo>
                <a:lnTo>
                  <a:pt x="3520970" y="37248"/>
                </a:lnTo>
                <a:close/>
                <a:moveTo>
                  <a:pt x="3218860" y="0"/>
                </a:moveTo>
                <a:lnTo>
                  <a:pt x="3371412" y="0"/>
                </a:lnTo>
                <a:lnTo>
                  <a:pt x="3371412" y="37248"/>
                </a:lnTo>
                <a:lnTo>
                  <a:pt x="3218860" y="37248"/>
                </a:lnTo>
                <a:close/>
                <a:moveTo>
                  <a:pt x="2911256" y="0"/>
                </a:moveTo>
                <a:lnTo>
                  <a:pt x="3063818" y="0"/>
                </a:lnTo>
                <a:lnTo>
                  <a:pt x="3063818" y="37248"/>
                </a:lnTo>
                <a:lnTo>
                  <a:pt x="2911256" y="37248"/>
                </a:lnTo>
                <a:close/>
                <a:moveTo>
                  <a:pt x="2609142" y="0"/>
                </a:moveTo>
                <a:lnTo>
                  <a:pt x="2761694" y="0"/>
                </a:lnTo>
                <a:lnTo>
                  <a:pt x="2761694" y="37248"/>
                </a:lnTo>
                <a:lnTo>
                  <a:pt x="2609142" y="37248"/>
                </a:lnTo>
                <a:close/>
                <a:moveTo>
                  <a:pt x="2301538" y="0"/>
                </a:moveTo>
                <a:lnTo>
                  <a:pt x="2454090" y="0"/>
                </a:lnTo>
                <a:lnTo>
                  <a:pt x="2454090" y="37248"/>
                </a:lnTo>
                <a:lnTo>
                  <a:pt x="2301538" y="37248"/>
                </a:lnTo>
                <a:close/>
                <a:moveTo>
                  <a:pt x="1999428" y="0"/>
                </a:moveTo>
                <a:lnTo>
                  <a:pt x="2151990" y="0"/>
                </a:lnTo>
                <a:lnTo>
                  <a:pt x="2151990" y="37248"/>
                </a:lnTo>
                <a:lnTo>
                  <a:pt x="1999428" y="37248"/>
                </a:lnTo>
                <a:close/>
                <a:moveTo>
                  <a:pt x="1691824" y="0"/>
                </a:moveTo>
                <a:lnTo>
                  <a:pt x="1844376" y="0"/>
                </a:lnTo>
                <a:lnTo>
                  <a:pt x="1844376" y="37248"/>
                </a:lnTo>
                <a:lnTo>
                  <a:pt x="1691824" y="37248"/>
                </a:lnTo>
                <a:close/>
                <a:moveTo>
                  <a:pt x="1389711" y="0"/>
                </a:moveTo>
                <a:lnTo>
                  <a:pt x="1542273" y="0"/>
                </a:lnTo>
                <a:lnTo>
                  <a:pt x="1542273" y="37248"/>
                </a:lnTo>
                <a:lnTo>
                  <a:pt x="1389711" y="37248"/>
                </a:lnTo>
                <a:close/>
                <a:moveTo>
                  <a:pt x="1082106" y="0"/>
                </a:moveTo>
                <a:lnTo>
                  <a:pt x="1234658" y="0"/>
                </a:lnTo>
                <a:lnTo>
                  <a:pt x="1234658" y="37248"/>
                </a:lnTo>
                <a:lnTo>
                  <a:pt x="1082106" y="37248"/>
                </a:lnTo>
                <a:close/>
                <a:moveTo>
                  <a:pt x="779996" y="0"/>
                </a:moveTo>
                <a:lnTo>
                  <a:pt x="932548" y="0"/>
                </a:lnTo>
                <a:lnTo>
                  <a:pt x="932548" y="37248"/>
                </a:lnTo>
                <a:lnTo>
                  <a:pt x="779996" y="37248"/>
                </a:lnTo>
                <a:close/>
                <a:moveTo>
                  <a:pt x="472392" y="0"/>
                </a:moveTo>
                <a:lnTo>
                  <a:pt x="624954" y="0"/>
                </a:lnTo>
                <a:lnTo>
                  <a:pt x="624954" y="37248"/>
                </a:lnTo>
                <a:lnTo>
                  <a:pt x="472392" y="37248"/>
                </a:lnTo>
                <a:close/>
                <a:moveTo>
                  <a:pt x="320390" y="0"/>
                </a:moveTo>
                <a:lnTo>
                  <a:pt x="322850" y="38122"/>
                </a:lnTo>
                <a:cubicBezTo>
                  <a:pt x="276095" y="41811"/>
                  <a:pt x="230569" y="56568"/>
                  <a:pt x="189966" y="81163"/>
                </a:cubicBezTo>
                <a:lnTo>
                  <a:pt x="170279" y="50419"/>
                </a:lnTo>
                <a:cubicBezTo>
                  <a:pt x="215804" y="22135"/>
                  <a:pt x="267482" y="4919"/>
                  <a:pt x="320390" y="0"/>
                </a:cubicBezTo>
                <a:close/>
              </a:path>
            </a:pathLst>
          </a:custGeom>
          <a:solidFill>
            <a:schemeClr val="accent6"/>
          </a:solidFill>
          <a:ln>
            <a:noFill/>
          </a:ln>
          <a:effectLst/>
        </p:spPr>
        <p:txBody>
          <a:bodyPr wrap="square" anchor="ctr">
            <a:noAutofit/>
          </a:bodyPr>
          <a:lstStyle/>
          <a:p>
            <a:endParaRPr lang="en-US" sz="900">
              <a:latin typeface="Book Antiqua" panose="02040602050305030304" pitchFamily="18" charset="0"/>
            </a:endParaRPr>
          </a:p>
        </p:txBody>
      </p:sp>
      <p:sp>
        <p:nvSpPr>
          <p:cNvPr id="6" name="Freeform: Shape 120">
            <a:extLst>
              <a:ext uri="{FF2B5EF4-FFF2-40B4-BE49-F238E27FC236}">
                <a16:creationId xmlns:a16="http://schemas.microsoft.com/office/drawing/2014/main" id="{05135EA6-C336-1241-B8A4-2199804B2D78}"/>
              </a:ext>
            </a:extLst>
          </p:cNvPr>
          <p:cNvSpPr>
            <a:spLocks noChangeArrowheads="1"/>
          </p:cNvSpPr>
          <p:nvPr/>
        </p:nvSpPr>
        <p:spPr bwMode="auto">
          <a:xfrm>
            <a:off x="3934530" y="4073730"/>
            <a:ext cx="2623345" cy="617355"/>
          </a:xfrm>
          <a:custGeom>
            <a:avLst/>
            <a:gdLst>
              <a:gd name="connsiteX0" fmla="*/ 3718716 w 4343629"/>
              <a:gd name="connsiteY0" fmla="*/ 1197459 h 1234709"/>
              <a:gd name="connsiteX1" fmla="*/ 3871278 w 4343629"/>
              <a:gd name="connsiteY1" fmla="*/ 1197459 h 1234709"/>
              <a:gd name="connsiteX2" fmla="*/ 3871278 w 4343629"/>
              <a:gd name="connsiteY2" fmla="*/ 1234709 h 1234709"/>
              <a:gd name="connsiteX3" fmla="*/ 3718716 w 4343629"/>
              <a:gd name="connsiteY3" fmla="*/ 1234709 h 1234709"/>
              <a:gd name="connsiteX4" fmla="*/ 3411112 w 4343629"/>
              <a:gd name="connsiteY4" fmla="*/ 1197459 h 1234709"/>
              <a:gd name="connsiteX5" fmla="*/ 3563664 w 4343629"/>
              <a:gd name="connsiteY5" fmla="*/ 1197459 h 1234709"/>
              <a:gd name="connsiteX6" fmla="*/ 3563664 w 4343629"/>
              <a:gd name="connsiteY6" fmla="*/ 1234709 h 1234709"/>
              <a:gd name="connsiteX7" fmla="*/ 3411112 w 4343629"/>
              <a:gd name="connsiteY7" fmla="*/ 1234709 h 1234709"/>
              <a:gd name="connsiteX8" fmla="*/ 3109002 w 4343629"/>
              <a:gd name="connsiteY8" fmla="*/ 1197459 h 1234709"/>
              <a:gd name="connsiteX9" fmla="*/ 3261564 w 4343629"/>
              <a:gd name="connsiteY9" fmla="*/ 1197459 h 1234709"/>
              <a:gd name="connsiteX10" fmla="*/ 3261564 w 4343629"/>
              <a:gd name="connsiteY10" fmla="*/ 1234709 h 1234709"/>
              <a:gd name="connsiteX11" fmla="*/ 3109002 w 4343629"/>
              <a:gd name="connsiteY11" fmla="*/ 1234709 h 1234709"/>
              <a:gd name="connsiteX12" fmla="*/ 2806889 w 4343629"/>
              <a:gd name="connsiteY12" fmla="*/ 1197459 h 1234709"/>
              <a:gd name="connsiteX13" fmla="*/ 2959441 w 4343629"/>
              <a:gd name="connsiteY13" fmla="*/ 1197459 h 1234709"/>
              <a:gd name="connsiteX14" fmla="*/ 2959441 w 4343629"/>
              <a:gd name="connsiteY14" fmla="*/ 1234709 h 1234709"/>
              <a:gd name="connsiteX15" fmla="*/ 2806889 w 4343629"/>
              <a:gd name="connsiteY15" fmla="*/ 1234709 h 1234709"/>
              <a:gd name="connsiteX16" fmla="*/ 2499285 w 4343629"/>
              <a:gd name="connsiteY16" fmla="*/ 1197459 h 1234709"/>
              <a:gd name="connsiteX17" fmla="*/ 2651837 w 4343629"/>
              <a:gd name="connsiteY17" fmla="*/ 1197459 h 1234709"/>
              <a:gd name="connsiteX18" fmla="*/ 2651837 w 4343629"/>
              <a:gd name="connsiteY18" fmla="*/ 1234709 h 1234709"/>
              <a:gd name="connsiteX19" fmla="*/ 2499285 w 4343629"/>
              <a:gd name="connsiteY19" fmla="*/ 1234709 h 1234709"/>
              <a:gd name="connsiteX20" fmla="*/ 2191680 w 4343629"/>
              <a:gd name="connsiteY20" fmla="*/ 1197459 h 1234709"/>
              <a:gd name="connsiteX21" fmla="*/ 2344242 w 4343629"/>
              <a:gd name="connsiteY21" fmla="*/ 1197459 h 1234709"/>
              <a:gd name="connsiteX22" fmla="*/ 2344242 w 4343629"/>
              <a:gd name="connsiteY22" fmla="*/ 1234709 h 1234709"/>
              <a:gd name="connsiteX23" fmla="*/ 2191680 w 4343629"/>
              <a:gd name="connsiteY23" fmla="*/ 1234709 h 1234709"/>
              <a:gd name="connsiteX24" fmla="*/ 1889570 w 4343629"/>
              <a:gd name="connsiteY24" fmla="*/ 1197459 h 1234709"/>
              <a:gd name="connsiteX25" fmla="*/ 2042122 w 4343629"/>
              <a:gd name="connsiteY25" fmla="*/ 1197459 h 1234709"/>
              <a:gd name="connsiteX26" fmla="*/ 2042122 w 4343629"/>
              <a:gd name="connsiteY26" fmla="*/ 1234709 h 1234709"/>
              <a:gd name="connsiteX27" fmla="*/ 1889570 w 4343629"/>
              <a:gd name="connsiteY27" fmla="*/ 1234709 h 1234709"/>
              <a:gd name="connsiteX28" fmla="*/ 1587457 w 4343629"/>
              <a:gd name="connsiteY28" fmla="*/ 1197459 h 1234709"/>
              <a:gd name="connsiteX29" fmla="*/ 1740009 w 4343629"/>
              <a:gd name="connsiteY29" fmla="*/ 1197459 h 1234709"/>
              <a:gd name="connsiteX30" fmla="*/ 1740009 w 4343629"/>
              <a:gd name="connsiteY30" fmla="*/ 1234709 h 1234709"/>
              <a:gd name="connsiteX31" fmla="*/ 1587457 w 4343629"/>
              <a:gd name="connsiteY31" fmla="*/ 1234709 h 1234709"/>
              <a:gd name="connsiteX32" fmla="*/ 1279853 w 4343629"/>
              <a:gd name="connsiteY32" fmla="*/ 1197459 h 1234709"/>
              <a:gd name="connsiteX33" fmla="*/ 1432415 w 4343629"/>
              <a:gd name="connsiteY33" fmla="*/ 1197459 h 1234709"/>
              <a:gd name="connsiteX34" fmla="*/ 1432415 w 4343629"/>
              <a:gd name="connsiteY34" fmla="*/ 1234709 h 1234709"/>
              <a:gd name="connsiteX35" fmla="*/ 1279853 w 4343629"/>
              <a:gd name="connsiteY35" fmla="*/ 1234709 h 1234709"/>
              <a:gd name="connsiteX36" fmla="*/ 977743 w 4343629"/>
              <a:gd name="connsiteY36" fmla="*/ 1197459 h 1234709"/>
              <a:gd name="connsiteX37" fmla="*/ 1130295 w 4343629"/>
              <a:gd name="connsiteY37" fmla="*/ 1197459 h 1234709"/>
              <a:gd name="connsiteX38" fmla="*/ 1130295 w 4343629"/>
              <a:gd name="connsiteY38" fmla="*/ 1234709 h 1234709"/>
              <a:gd name="connsiteX39" fmla="*/ 977743 w 4343629"/>
              <a:gd name="connsiteY39" fmla="*/ 1234709 h 1234709"/>
              <a:gd name="connsiteX40" fmla="*/ 670139 w 4343629"/>
              <a:gd name="connsiteY40" fmla="*/ 1197459 h 1234709"/>
              <a:gd name="connsiteX41" fmla="*/ 822701 w 4343629"/>
              <a:gd name="connsiteY41" fmla="*/ 1197459 h 1234709"/>
              <a:gd name="connsiteX42" fmla="*/ 822701 w 4343629"/>
              <a:gd name="connsiteY42" fmla="*/ 1234709 h 1234709"/>
              <a:gd name="connsiteX43" fmla="*/ 670139 w 4343629"/>
              <a:gd name="connsiteY43" fmla="*/ 1234709 h 1234709"/>
              <a:gd name="connsiteX44" fmla="*/ 368025 w 4343629"/>
              <a:gd name="connsiteY44" fmla="*/ 1197459 h 1234709"/>
              <a:gd name="connsiteX45" fmla="*/ 520577 w 4343629"/>
              <a:gd name="connsiteY45" fmla="*/ 1197459 h 1234709"/>
              <a:gd name="connsiteX46" fmla="*/ 520577 w 4343629"/>
              <a:gd name="connsiteY46" fmla="*/ 1234709 h 1234709"/>
              <a:gd name="connsiteX47" fmla="*/ 368025 w 4343629"/>
              <a:gd name="connsiteY47" fmla="*/ 1234709 h 1234709"/>
              <a:gd name="connsiteX48" fmla="*/ 4158631 w 4343629"/>
              <a:gd name="connsiteY48" fmla="*/ 1148025 h 1234709"/>
              <a:gd name="connsiteX49" fmla="*/ 4178859 w 4343629"/>
              <a:gd name="connsiteY49" fmla="*/ 1179528 h 1234709"/>
              <a:gd name="connsiteX50" fmla="*/ 4024623 w 4343629"/>
              <a:gd name="connsiteY50" fmla="*/ 1229205 h 1234709"/>
              <a:gd name="connsiteX51" fmla="*/ 4020830 w 4343629"/>
              <a:gd name="connsiteY51" fmla="*/ 1191644 h 1234709"/>
              <a:gd name="connsiteX52" fmla="*/ 4158631 w 4343629"/>
              <a:gd name="connsiteY52" fmla="*/ 1148025 h 1234709"/>
              <a:gd name="connsiteX53" fmla="*/ 110710 w 4343629"/>
              <a:gd name="connsiteY53" fmla="*/ 1082109 h 1234709"/>
              <a:gd name="connsiteX54" fmla="*/ 223978 w 4343629"/>
              <a:gd name="connsiteY54" fmla="*/ 1165961 h 1234709"/>
              <a:gd name="connsiteX55" fmla="*/ 207973 w 4343629"/>
              <a:gd name="connsiteY55" fmla="*/ 1201721 h 1234709"/>
              <a:gd name="connsiteX56" fmla="*/ 82393 w 4343629"/>
              <a:gd name="connsiteY56" fmla="*/ 1106771 h 1234709"/>
              <a:gd name="connsiteX57" fmla="*/ 4302526 w 4343629"/>
              <a:gd name="connsiteY57" fmla="*/ 917321 h 1234709"/>
              <a:gd name="connsiteX58" fmla="*/ 4338190 w 4343629"/>
              <a:gd name="connsiteY58" fmla="*/ 921012 h 1234709"/>
              <a:gd name="connsiteX59" fmla="*/ 4288999 w 4343629"/>
              <a:gd name="connsiteY59" fmla="*/ 1069893 h 1234709"/>
              <a:gd name="connsiteX60" fmla="*/ 4257024 w 4343629"/>
              <a:gd name="connsiteY60" fmla="*/ 1050206 h 1234709"/>
              <a:gd name="connsiteX61" fmla="*/ 4302526 w 4343629"/>
              <a:gd name="connsiteY61" fmla="*/ 917321 h 1234709"/>
              <a:gd name="connsiteX62" fmla="*/ 0 w 4343629"/>
              <a:gd name="connsiteY62" fmla="*/ 812954 h 1234709"/>
              <a:gd name="connsiteX63" fmla="*/ 39295 w 4343629"/>
              <a:gd name="connsiteY63" fmla="*/ 812954 h 1234709"/>
              <a:gd name="connsiteX64" fmla="*/ 39295 w 4343629"/>
              <a:gd name="connsiteY64" fmla="*/ 887545 h 1234709"/>
              <a:gd name="connsiteX65" fmla="*/ 48168 w 4343629"/>
              <a:gd name="connsiteY65" fmla="*/ 962137 h 1234709"/>
              <a:gd name="connsiteX66" fmla="*/ 11408 w 4343629"/>
              <a:gd name="connsiteY66" fmla="*/ 970987 h 1234709"/>
              <a:gd name="connsiteX67" fmla="*/ 0 w 4343629"/>
              <a:gd name="connsiteY67" fmla="*/ 887545 h 1234709"/>
              <a:gd name="connsiteX68" fmla="*/ 4306462 w 4343629"/>
              <a:gd name="connsiteY68" fmla="*/ 615208 h 1234709"/>
              <a:gd name="connsiteX69" fmla="*/ 4343629 w 4343629"/>
              <a:gd name="connsiteY69" fmla="*/ 615208 h 1234709"/>
              <a:gd name="connsiteX70" fmla="*/ 4343629 w 4343629"/>
              <a:gd name="connsiteY70" fmla="*/ 767760 h 1234709"/>
              <a:gd name="connsiteX71" fmla="*/ 4306462 w 4343629"/>
              <a:gd name="connsiteY71" fmla="*/ 767760 h 1234709"/>
              <a:gd name="connsiteX72" fmla="*/ 0 w 4343629"/>
              <a:gd name="connsiteY72" fmla="*/ 505350 h 1234709"/>
              <a:gd name="connsiteX73" fmla="*/ 37248 w 4343629"/>
              <a:gd name="connsiteY73" fmla="*/ 505350 h 1234709"/>
              <a:gd name="connsiteX74" fmla="*/ 37248 w 4343629"/>
              <a:gd name="connsiteY74" fmla="*/ 657912 h 1234709"/>
              <a:gd name="connsiteX75" fmla="*/ 0 w 4343629"/>
              <a:gd name="connsiteY75" fmla="*/ 657912 h 1234709"/>
              <a:gd name="connsiteX76" fmla="*/ 4306462 w 4343629"/>
              <a:gd name="connsiteY76" fmla="*/ 307604 h 1234709"/>
              <a:gd name="connsiteX77" fmla="*/ 4343629 w 4343629"/>
              <a:gd name="connsiteY77" fmla="*/ 307604 h 1234709"/>
              <a:gd name="connsiteX78" fmla="*/ 4343629 w 4343629"/>
              <a:gd name="connsiteY78" fmla="*/ 460156 h 1234709"/>
              <a:gd name="connsiteX79" fmla="*/ 4306462 w 4343629"/>
              <a:gd name="connsiteY79" fmla="*/ 460156 h 1234709"/>
              <a:gd name="connsiteX80" fmla="*/ 0 w 4343629"/>
              <a:gd name="connsiteY80" fmla="*/ 203240 h 1234709"/>
              <a:gd name="connsiteX81" fmla="*/ 37248 w 4343629"/>
              <a:gd name="connsiteY81" fmla="*/ 203240 h 1234709"/>
              <a:gd name="connsiteX82" fmla="*/ 37248 w 4343629"/>
              <a:gd name="connsiteY82" fmla="*/ 355792 h 1234709"/>
              <a:gd name="connsiteX83" fmla="*/ 0 w 4343629"/>
              <a:gd name="connsiteY83" fmla="*/ 355792 h 1234709"/>
              <a:gd name="connsiteX84" fmla="*/ 4306462 w 4343629"/>
              <a:gd name="connsiteY84" fmla="*/ 0 h 1234709"/>
              <a:gd name="connsiteX85" fmla="*/ 4343629 w 4343629"/>
              <a:gd name="connsiteY85" fmla="*/ 0 h 1234709"/>
              <a:gd name="connsiteX86" fmla="*/ 4343629 w 4343629"/>
              <a:gd name="connsiteY86" fmla="*/ 152562 h 1234709"/>
              <a:gd name="connsiteX87" fmla="*/ 4306462 w 4343629"/>
              <a:gd name="connsiteY87" fmla="*/ 152562 h 1234709"/>
              <a:gd name="connsiteX88" fmla="*/ 0 w 4343629"/>
              <a:gd name="connsiteY88" fmla="*/ 0 h 1234709"/>
              <a:gd name="connsiteX89" fmla="*/ 37248 w 4343629"/>
              <a:gd name="connsiteY89" fmla="*/ 0 h 1234709"/>
              <a:gd name="connsiteX90" fmla="*/ 37248 w 4343629"/>
              <a:gd name="connsiteY90" fmla="*/ 48137 h 1234709"/>
              <a:gd name="connsiteX91" fmla="*/ 0 w 4343629"/>
              <a:gd name="connsiteY91" fmla="*/ 48137 h 123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4343629" h="1234709">
                <a:moveTo>
                  <a:pt x="3718716" y="1197459"/>
                </a:moveTo>
                <a:lnTo>
                  <a:pt x="3871278" y="1197459"/>
                </a:lnTo>
                <a:lnTo>
                  <a:pt x="3871278" y="1234709"/>
                </a:lnTo>
                <a:lnTo>
                  <a:pt x="3718716" y="1234709"/>
                </a:lnTo>
                <a:close/>
                <a:moveTo>
                  <a:pt x="3411112" y="1197459"/>
                </a:moveTo>
                <a:lnTo>
                  <a:pt x="3563664" y="1197459"/>
                </a:lnTo>
                <a:lnTo>
                  <a:pt x="3563664" y="1234709"/>
                </a:lnTo>
                <a:lnTo>
                  <a:pt x="3411112" y="1234709"/>
                </a:lnTo>
                <a:close/>
                <a:moveTo>
                  <a:pt x="3109002" y="1197459"/>
                </a:moveTo>
                <a:lnTo>
                  <a:pt x="3261564" y="1197459"/>
                </a:lnTo>
                <a:lnTo>
                  <a:pt x="3261564" y="1234709"/>
                </a:lnTo>
                <a:lnTo>
                  <a:pt x="3109002" y="1234709"/>
                </a:lnTo>
                <a:close/>
                <a:moveTo>
                  <a:pt x="2806889" y="1197459"/>
                </a:moveTo>
                <a:lnTo>
                  <a:pt x="2959441" y="1197459"/>
                </a:lnTo>
                <a:lnTo>
                  <a:pt x="2959441" y="1234709"/>
                </a:lnTo>
                <a:lnTo>
                  <a:pt x="2806889" y="1234709"/>
                </a:lnTo>
                <a:close/>
                <a:moveTo>
                  <a:pt x="2499285" y="1197459"/>
                </a:moveTo>
                <a:lnTo>
                  <a:pt x="2651837" y="1197459"/>
                </a:lnTo>
                <a:lnTo>
                  <a:pt x="2651837" y="1234709"/>
                </a:lnTo>
                <a:lnTo>
                  <a:pt x="2499285" y="1234709"/>
                </a:lnTo>
                <a:close/>
                <a:moveTo>
                  <a:pt x="2191680" y="1197459"/>
                </a:moveTo>
                <a:lnTo>
                  <a:pt x="2344242" y="1197459"/>
                </a:lnTo>
                <a:lnTo>
                  <a:pt x="2344242" y="1234709"/>
                </a:lnTo>
                <a:lnTo>
                  <a:pt x="2191680" y="1234709"/>
                </a:lnTo>
                <a:close/>
                <a:moveTo>
                  <a:pt x="1889570" y="1197459"/>
                </a:moveTo>
                <a:lnTo>
                  <a:pt x="2042122" y="1197459"/>
                </a:lnTo>
                <a:lnTo>
                  <a:pt x="2042122" y="1234709"/>
                </a:lnTo>
                <a:lnTo>
                  <a:pt x="1889570" y="1234709"/>
                </a:lnTo>
                <a:close/>
                <a:moveTo>
                  <a:pt x="1587457" y="1197459"/>
                </a:moveTo>
                <a:lnTo>
                  <a:pt x="1740009" y="1197459"/>
                </a:lnTo>
                <a:lnTo>
                  <a:pt x="1740009" y="1234709"/>
                </a:lnTo>
                <a:lnTo>
                  <a:pt x="1587457" y="1234709"/>
                </a:lnTo>
                <a:close/>
                <a:moveTo>
                  <a:pt x="1279853" y="1197459"/>
                </a:moveTo>
                <a:lnTo>
                  <a:pt x="1432415" y="1197459"/>
                </a:lnTo>
                <a:lnTo>
                  <a:pt x="1432415" y="1234709"/>
                </a:lnTo>
                <a:lnTo>
                  <a:pt x="1279853" y="1234709"/>
                </a:lnTo>
                <a:close/>
                <a:moveTo>
                  <a:pt x="977743" y="1197459"/>
                </a:moveTo>
                <a:lnTo>
                  <a:pt x="1130295" y="1197459"/>
                </a:lnTo>
                <a:lnTo>
                  <a:pt x="1130295" y="1234709"/>
                </a:lnTo>
                <a:lnTo>
                  <a:pt x="977743" y="1234709"/>
                </a:lnTo>
                <a:close/>
                <a:moveTo>
                  <a:pt x="670139" y="1197459"/>
                </a:moveTo>
                <a:lnTo>
                  <a:pt x="822701" y="1197459"/>
                </a:lnTo>
                <a:lnTo>
                  <a:pt x="822701" y="1234709"/>
                </a:lnTo>
                <a:lnTo>
                  <a:pt x="670139" y="1234709"/>
                </a:lnTo>
                <a:close/>
                <a:moveTo>
                  <a:pt x="368025" y="1197459"/>
                </a:moveTo>
                <a:lnTo>
                  <a:pt x="520577" y="1197459"/>
                </a:lnTo>
                <a:lnTo>
                  <a:pt x="520577" y="1234709"/>
                </a:lnTo>
                <a:lnTo>
                  <a:pt x="368025" y="1234709"/>
                </a:lnTo>
                <a:close/>
                <a:moveTo>
                  <a:pt x="4158631" y="1148025"/>
                </a:moveTo>
                <a:lnTo>
                  <a:pt x="4178859" y="1179528"/>
                </a:lnTo>
                <a:cubicBezTo>
                  <a:pt x="4132082" y="1207396"/>
                  <a:pt x="4078985" y="1224359"/>
                  <a:pt x="4024623" y="1229205"/>
                </a:cubicBezTo>
                <a:lnTo>
                  <a:pt x="4020830" y="1191644"/>
                </a:lnTo>
                <a:cubicBezTo>
                  <a:pt x="4070135" y="1186798"/>
                  <a:pt x="4116911" y="1173470"/>
                  <a:pt x="4158631" y="1148025"/>
                </a:cubicBezTo>
                <a:close/>
                <a:moveTo>
                  <a:pt x="110710" y="1082109"/>
                </a:moveTo>
                <a:cubicBezTo>
                  <a:pt x="140258" y="1117869"/>
                  <a:pt x="179656" y="1147464"/>
                  <a:pt x="223978" y="1165961"/>
                </a:cubicBezTo>
                <a:lnTo>
                  <a:pt x="207973" y="1201721"/>
                </a:lnTo>
                <a:cubicBezTo>
                  <a:pt x="159957" y="1179525"/>
                  <a:pt x="115635" y="1147464"/>
                  <a:pt x="82393" y="1106771"/>
                </a:cubicBezTo>
                <a:close/>
                <a:moveTo>
                  <a:pt x="4302526" y="917321"/>
                </a:moveTo>
                <a:lnTo>
                  <a:pt x="4338190" y="921012"/>
                </a:lnTo>
                <a:cubicBezTo>
                  <a:pt x="4334501" y="972690"/>
                  <a:pt x="4317284" y="1025598"/>
                  <a:pt x="4288999" y="1069893"/>
                </a:cubicBezTo>
                <a:lnTo>
                  <a:pt x="4257024" y="1050206"/>
                </a:lnTo>
                <a:cubicBezTo>
                  <a:pt x="4282850" y="1009602"/>
                  <a:pt x="4297607" y="964077"/>
                  <a:pt x="4302526" y="917321"/>
                </a:cubicBezTo>
                <a:close/>
                <a:moveTo>
                  <a:pt x="0" y="812954"/>
                </a:moveTo>
                <a:lnTo>
                  <a:pt x="39295" y="812954"/>
                </a:lnTo>
                <a:lnTo>
                  <a:pt x="39295" y="887545"/>
                </a:lnTo>
                <a:cubicBezTo>
                  <a:pt x="39295" y="912831"/>
                  <a:pt x="41830" y="938116"/>
                  <a:pt x="48168" y="962137"/>
                </a:cubicBezTo>
                <a:lnTo>
                  <a:pt x="11408" y="970987"/>
                </a:lnTo>
                <a:cubicBezTo>
                  <a:pt x="5071" y="944437"/>
                  <a:pt x="0" y="916623"/>
                  <a:pt x="0" y="887545"/>
                </a:cubicBezTo>
                <a:close/>
                <a:moveTo>
                  <a:pt x="4306462" y="615208"/>
                </a:moveTo>
                <a:lnTo>
                  <a:pt x="4343629" y="615208"/>
                </a:lnTo>
                <a:lnTo>
                  <a:pt x="4343629" y="767760"/>
                </a:lnTo>
                <a:lnTo>
                  <a:pt x="4306462" y="767760"/>
                </a:lnTo>
                <a:close/>
                <a:moveTo>
                  <a:pt x="0" y="505350"/>
                </a:moveTo>
                <a:lnTo>
                  <a:pt x="37248" y="505350"/>
                </a:lnTo>
                <a:lnTo>
                  <a:pt x="37248" y="657912"/>
                </a:lnTo>
                <a:lnTo>
                  <a:pt x="0" y="657912"/>
                </a:lnTo>
                <a:close/>
                <a:moveTo>
                  <a:pt x="4306462" y="307604"/>
                </a:moveTo>
                <a:lnTo>
                  <a:pt x="4343629" y="307604"/>
                </a:lnTo>
                <a:lnTo>
                  <a:pt x="4343629" y="460156"/>
                </a:lnTo>
                <a:lnTo>
                  <a:pt x="4306462" y="460156"/>
                </a:lnTo>
                <a:close/>
                <a:moveTo>
                  <a:pt x="0" y="203240"/>
                </a:moveTo>
                <a:lnTo>
                  <a:pt x="37248" y="203240"/>
                </a:lnTo>
                <a:lnTo>
                  <a:pt x="37248" y="355792"/>
                </a:lnTo>
                <a:lnTo>
                  <a:pt x="0" y="355792"/>
                </a:lnTo>
                <a:close/>
                <a:moveTo>
                  <a:pt x="4306462" y="0"/>
                </a:moveTo>
                <a:lnTo>
                  <a:pt x="4343629" y="0"/>
                </a:lnTo>
                <a:lnTo>
                  <a:pt x="4343629" y="152562"/>
                </a:lnTo>
                <a:lnTo>
                  <a:pt x="4306462" y="152562"/>
                </a:lnTo>
                <a:close/>
                <a:moveTo>
                  <a:pt x="0" y="0"/>
                </a:moveTo>
                <a:lnTo>
                  <a:pt x="37248" y="0"/>
                </a:lnTo>
                <a:lnTo>
                  <a:pt x="37248" y="48137"/>
                </a:lnTo>
                <a:lnTo>
                  <a:pt x="0" y="48137"/>
                </a:lnTo>
                <a:close/>
              </a:path>
            </a:pathLst>
          </a:custGeom>
          <a:solidFill>
            <a:schemeClr val="accent6"/>
          </a:solidFill>
          <a:ln>
            <a:noFill/>
          </a:ln>
          <a:effectLst/>
        </p:spPr>
        <p:txBody>
          <a:bodyPr wrap="square" anchor="ctr">
            <a:noAutofit/>
          </a:bodyPr>
          <a:lstStyle/>
          <a:p>
            <a:endParaRPr lang="en-US" sz="900">
              <a:latin typeface="Book Antiqua" panose="02040602050305030304" pitchFamily="18" charset="0"/>
            </a:endParaRPr>
          </a:p>
        </p:txBody>
      </p:sp>
      <p:sp>
        <p:nvSpPr>
          <p:cNvPr id="8" name="Freeform 7">
            <a:extLst>
              <a:ext uri="{FF2B5EF4-FFF2-40B4-BE49-F238E27FC236}">
                <a16:creationId xmlns:a16="http://schemas.microsoft.com/office/drawing/2014/main" id="{3E826A7C-CA7B-7A49-9970-3057A22C78A4}"/>
              </a:ext>
            </a:extLst>
          </p:cNvPr>
          <p:cNvSpPr>
            <a:spLocks noChangeArrowheads="1"/>
          </p:cNvSpPr>
          <p:nvPr/>
        </p:nvSpPr>
        <p:spPr bwMode="auto">
          <a:xfrm>
            <a:off x="1781300" y="4073730"/>
            <a:ext cx="19225" cy="606970"/>
          </a:xfrm>
          <a:custGeom>
            <a:avLst/>
            <a:gdLst>
              <a:gd name="T0" fmla="*/ 31 w 32"/>
              <a:gd name="T1" fmla="*/ 974 h 975"/>
              <a:gd name="T2" fmla="*/ 0 w 32"/>
              <a:gd name="T3" fmla="*/ 974 h 975"/>
              <a:gd name="T4" fmla="*/ 0 w 32"/>
              <a:gd name="T5" fmla="*/ 0 h 975"/>
              <a:gd name="T6" fmla="*/ 31 w 32"/>
              <a:gd name="T7" fmla="*/ 0 h 975"/>
              <a:gd name="T8" fmla="*/ 31 w 32"/>
              <a:gd name="T9" fmla="*/ 974 h 975"/>
            </a:gdLst>
            <a:ahLst/>
            <a:cxnLst>
              <a:cxn ang="0">
                <a:pos x="T0" y="T1"/>
              </a:cxn>
              <a:cxn ang="0">
                <a:pos x="T2" y="T3"/>
              </a:cxn>
              <a:cxn ang="0">
                <a:pos x="T4" y="T5"/>
              </a:cxn>
              <a:cxn ang="0">
                <a:pos x="T6" y="T7"/>
              </a:cxn>
              <a:cxn ang="0">
                <a:pos x="T8" y="T9"/>
              </a:cxn>
            </a:cxnLst>
            <a:rect l="0" t="0" r="r" b="b"/>
            <a:pathLst>
              <a:path w="32" h="975">
                <a:moveTo>
                  <a:pt x="31" y="974"/>
                </a:moveTo>
                <a:lnTo>
                  <a:pt x="0" y="974"/>
                </a:lnTo>
                <a:lnTo>
                  <a:pt x="0" y="0"/>
                </a:lnTo>
                <a:lnTo>
                  <a:pt x="31" y="0"/>
                </a:lnTo>
                <a:lnTo>
                  <a:pt x="31" y="974"/>
                </a:lnTo>
              </a:path>
            </a:pathLst>
          </a:custGeom>
          <a:solidFill>
            <a:schemeClr val="accent6"/>
          </a:solidFill>
          <a:ln>
            <a:noFill/>
          </a:ln>
          <a:effectLst/>
        </p:spPr>
        <p:txBody>
          <a:bodyPr wrap="none" anchor="ctr"/>
          <a:lstStyle/>
          <a:p>
            <a:endParaRPr lang="en-US" sz="900">
              <a:latin typeface="Book Antiqua" panose="02040602050305030304" pitchFamily="18" charset="0"/>
            </a:endParaRPr>
          </a:p>
        </p:txBody>
      </p:sp>
      <p:sp>
        <p:nvSpPr>
          <p:cNvPr id="9" name="Freeform 8">
            <a:extLst>
              <a:ext uri="{FF2B5EF4-FFF2-40B4-BE49-F238E27FC236}">
                <a16:creationId xmlns:a16="http://schemas.microsoft.com/office/drawing/2014/main" id="{69D8A1A4-3F57-7F4D-A992-AA6A21759AB4}"/>
              </a:ext>
            </a:extLst>
          </p:cNvPr>
          <p:cNvSpPr>
            <a:spLocks noChangeArrowheads="1"/>
          </p:cNvSpPr>
          <p:nvPr/>
        </p:nvSpPr>
        <p:spPr bwMode="auto">
          <a:xfrm>
            <a:off x="1682427" y="4570841"/>
            <a:ext cx="219718" cy="219718"/>
          </a:xfrm>
          <a:custGeom>
            <a:avLst/>
            <a:gdLst>
              <a:gd name="T0" fmla="*/ 353 w 354"/>
              <a:gd name="T1" fmla="*/ 177 h 354"/>
              <a:gd name="T2" fmla="*/ 353 w 354"/>
              <a:gd name="T3" fmla="*/ 177 h 354"/>
              <a:gd name="T4" fmla="*/ 176 w 354"/>
              <a:gd name="T5" fmla="*/ 353 h 354"/>
              <a:gd name="T6" fmla="*/ 176 w 354"/>
              <a:gd name="T7" fmla="*/ 353 h 354"/>
              <a:gd name="T8" fmla="*/ 0 w 354"/>
              <a:gd name="T9" fmla="*/ 177 h 354"/>
              <a:gd name="T10" fmla="*/ 0 w 354"/>
              <a:gd name="T11" fmla="*/ 177 h 354"/>
              <a:gd name="T12" fmla="*/ 176 w 354"/>
              <a:gd name="T13" fmla="*/ 0 h 354"/>
              <a:gd name="T14" fmla="*/ 176 w 354"/>
              <a:gd name="T15" fmla="*/ 0 h 354"/>
              <a:gd name="T16" fmla="*/ 353 w 354"/>
              <a:gd name="T17" fmla="*/ 177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354">
                <a:moveTo>
                  <a:pt x="353" y="177"/>
                </a:moveTo>
                <a:lnTo>
                  <a:pt x="353" y="177"/>
                </a:lnTo>
                <a:cubicBezTo>
                  <a:pt x="353" y="274"/>
                  <a:pt x="274" y="353"/>
                  <a:pt x="176" y="353"/>
                </a:cubicBezTo>
                <a:lnTo>
                  <a:pt x="176" y="353"/>
                </a:lnTo>
                <a:cubicBezTo>
                  <a:pt x="79" y="353"/>
                  <a:pt x="0" y="274"/>
                  <a:pt x="0" y="177"/>
                </a:cubicBezTo>
                <a:lnTo>
                  <a:pt x="0" y="177"/>
                </a:lnTo>
                <a:cubicBezTo>
                  <a:pt x="0" y="79"/>
                  <a:pt x="79" y="0"/>
                  <a:pt x="176" y="0"/>
                </a:cubicBezTo>
                <a:lnTo>
                  <a:pt x="176" y="0"/>
                </a:lnTo>
                <a:cubicBezTo>
                  <a:pt x="274" y="0"/>
                  <a:pt x="353" y="79"/>
                  <a:pt x="353" y="177"/>
                </a:cubicBezTo>
              </a:path>
            </a:pathLst>
          </a:custGeom>
          <a:solidFill>
            <a:schemeClr val="accent6"/>
          </a:solidFill>
          <a:ln>
            <a:noFill/>
          </a:ln>
          <a:effectLst/>
        </p:spPr>
        <p:txBody>
          <a:bodyPr wrap="none" anchor="ctr"/>
          <a:lstStyle/>
          <a:p>
            <a:endParaRPr lang="en-US" sz="900">
              <a:latin typeface="Book Antiqua" panose="02040602050305030304" pitchFamily="18" charset="0"/>
            </a:endParaRPr>
          </a:p>
        </p:txBody>
      </p:sp>
      <p:sp>
        <p:nvSpPr>
          <p:cNvPr id="10" name="Freeform 9">
            <a:extLst>
              <a:ext uri="{FF2B5EF4-FFF2-40B4-BE49-F238E27FC236}">
                <a16:creationId xmlns:a16="http://schemas.microsoft.com/office/drawing/2014/main" id="{39B06D54-E94B-2842-8E47-F43D255E8481}"/>
              </a:ext>
            </a:extLst>
          </p:cNvPr>
          <p:cNvSpPr>
            <a:spLocks noChangeArrowheads="1"/>
          </p:cNvSpPr>
          <p:nvPr/>
        </p:nvSpPr>
        <p:spPr bwMode="auto">
          <a:xfrm rot="5400000">
            <a:off x="9823251" y="2804964"/>
            <a:ext cx="19226" cy="606970"/>
          </a:xfrm>
          <a:custGeom>
            <a:avLst/>
            <a:gdLst>
              <a:gd name="T0" fmla="*/ 30 w 31"/>
              <a:gd name="T1" fmla="*/ 973 h 974"/>
              <a:gd name="T2" fmla="*/ 0 w 31"/>
              <a:gd name="T3" fmla="*/ 973 h 974"/>
              <a:gd name="T4" fmla="*/ 0 w 31"/>
              <a:gd name="T5" fmla="*/ 0 h 974"/>
              <a:gd name="T6" fmla="*/ 30 w 31"/>
              <a:gd name="T7" fmla="*/ 0 h 974"/>
              <a:gd name="T8" fmla="*/ 30 w 31"/>
              <a:gd name="T9" fmla="*/ 973 h 974"/>
            </a:gdLst>
            <a:ahLst/>
            <a:cxnLst>
              <a:cxn ang="0">
                <a:pos x="T0" y="T1"/>
              </a:cxn>
              <a:cxn ang="0">
                <a:pos x="T2" y="T3"/>
              </a:cxn>
              <a:cxn ang="0">
                <a:pos x="T4" y="T5"/>
              </a:cxn>
              <a:cxn ang="0">
                <a:pos x="T6" y="T7"/>
              </a:cxn>
              <a:cxn ang="0">
                <a:pos x="T8" y="T9"/>
              </a:cxn>
            </a:cxnLst>
            <a:rect l="0" t="0" r="r" b="b"/>
            <a:pathLst>
              <a:path w="31" h="974">
                <a:moveTo>
                  <a:pt x="30" y="973"/>
                </a:moveTo>
                <a:lnTo>
                  <a:pt x="0" y="973"/>
                </a:lnTo>
                <a:lnTo>
                  <a:pt x="0" y="0"/>
                </a:lnTo>
                <a:lnTo>
                  <a:pt x="30" y="0"/>
                </a:lnTo>
                <a:lnTo>
                  <a:pt x="30" y="973"/>
                </a:lnTo>
              </a:path>
            </a:pathLst>
          </a:custGeom>
          <a:solidFill>
            <a:schemeClr val="accent6"/>
          </a:solidFill>
          <a:ln>
            <a:noFill/>
          </a:ln>
          <a:effectLst/>
        </p:spPr>
        <p:txBody>
          <a:bodyPr wrap="none" anchor="ctr"/>
          <a:lstStyle/>
          <a:p>
            <a:endParaRPr lang="en-US" sz="900">
              <a:latin typeface="Book Antiqua" panose="02040602050305030304" pitchFamily="18" charset="0"/>
            </a:endParaRPr>
          </a:p>
        </p:txBody>
      </p:sp>
      <p:sp>
        <p:nvSpPr>
          <p:cNvPr id="11" name="Freeform 10">
            <a:extLst>
              <a:ext uri="{FF2B5EF4-FFF2-40B4-BE49-F238E27FC236}">
                <a16:creationId xmlns:a16="http://schemas.microsoft.com/office/drawing/2014/main" id="{6E3F0F09-BAFC-9F45-B78D-2C983FEE6DEC}"/>
              </a:ext>
            </a:extLst>
          </p:cNvPr>
          <p:cNvSpPr>
            <a:spLocks noChangeArrowheads="1"/>
          </p:cNvSpPr>
          <p:nvPr/>
        </p:nvSpPr>
        <p:spPr bwMode="auto">
          <a:xfrm rot="7371687">
            <a:off x="10135614" y="2997216"/>
            <a:ext cx="219718" cy="222465"/>
          </a:xfrm>
          <a:custGeom>
            <a:avLst/>
            <a:gdLst>
              <a:gd name="T0" fmla="*/ 0 w 354"/>
              <a:gd name="T1" fmla="*/ 177 h 355"/>
              <a:gd name="T2" fmla="*/ 0 w 354"/>
              <a:gd name="T3" fmla="*/ 177 h 355"/>
              <a:gd name="T4" fmla="*/ 176 w 354"/>
              <a:gd name="T5" fmla="*/ 0 h 355"/>
              <a:gd name="T6" fmla="*/ 176 w 354"/>
              <a:gd name="T7" fmla="*/ 0 h 355"/>
              <a:gd name="T8" fmla="*/ 353 w 354"/>
              <a:gd name="T9" fmla="*/ 177 h 355"/>
              <a:gd name="T10" fmla="*/ 353 w 354"/>
              <a:gd name="T11" fmla="*/ 177 h 355"/>
              <a:gd name="T12" fmla="*/ 176 w 354"/>
              <a:gd name="T13" fmla="*/ 354 h 355"/>
              <a:gd name="T14" fmla="*/ 176 w 354"/>
              <a:gd name="T15" fmla="*/ 354 h 355"/>
              <a:gd name="T16" fmla="*/ 0 w 354"/>
              <a:gd name="T17" fmla="*/ 177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355">
                <a:moveTo>
                  <a:pt x="0" y="177"/>
                </a:moveTo>
                <a:lnTo>
                  <a:pt x="0" y="177"/>
                </a:lnTo>
                <a:cubicBezTo>
                  <a:pt x="0" y="79"/>
                  <a:pt x="79" y="0"/>
                  <a:pt x="176" y="0"/>
                </a:cubicBezTo>
                <a:lnTo>
                  <a:pt x="176" y="0"/>
                </a:lnTo>
                <a:cubicBezTo>
                  <a:pt x="274" y="0"/>
                  <a:pt x="353" y="79"/>
                  <a:pt x="353" y="177"/>
                </a:cubicBezTo>
                <a:lnTo>
                  <a:pt x="353" y="177"/>
                </a:lnTo>
                <a:cubicBezTo>
                  <a:pt x="353" y="274"/>
                  <a:pt x="274" y="354"/>
                  <a:pt x="176" y="354"/>
                </a:cubicBezTo>
                <a:lnTo>
                  <a:pt x="176" y="354"/>
                </a:lnTo>
                <a:cubicBezTo>
                  <a:pt x="79" y="354"/>
                  <a:pt x="0" y="274"/>
                  <a:pt x="0" y="177"/>
                </a:cubicBezTo>
              </a:path>
            </a:pathLst>
          </a:custGeom>
          <a:solidFill>
            <a:schemeClr val="accent6"/>
          </a:solidFill>
          <a:ln>
            <a:noFill/>
          </a:ln>
          <a:effectLst/>
        </p:spPr>
        <p:txBody>
          <a:bodyPr wrap="none" anchor="ctr"/>
          <a:lstStyle/>
          <a:p>
            <a:endParaRPr lang="en-US" sz="900">
              <a:latin typeface="Book Antiqua" panose="02040602050305030304" pitchFamily="18" charset="0"/>
            </a:endParaRPr>
          </a:p>
        </p:txBody>
      </p:sp>
      <p:sp>
        <p:nvSpPr>
          <p:cNvPr id="13" name="Freeform 12">
            <a:extLst>
              <a:ext uri="{FF2B5EF4-FFF2-40B4-BE49-F238E27FC236}">
                <a16:creationId xmlns:a16="http://schemas.microsoft.com/office/drawing/2014/main" id="{209EF414-6564-1643-ACF5-648D3C926195}"/>
              </a:ext>
            </a:extLst>
          </p:cNvPr>
          <p:cNvSpPr>
            <a:spLocks noChangeArrowheads="1"/>
          </p:cNvSpPr>
          <p:nvPr/>
        </p:nvSpPr>
        <p:spPr bwMode="auto">
          <a:xfrm>
            <a:off x="7788118" y="1950711"/>
            <a:ext cx="1741261" cy="2125766"/>
          </a:xfrm>
          <a:custGeom>
            <a:avLst/>
            <a:gdLst>
              <a:gd name="T0" fmla="*/ 2752 w 2794"/>
              <a:gd name="T1" fmla="*/ 3089 h 3411"/>
              <a:gd name="T2" fmla="*/ 2752 w 2794"/>
              <a:gd name="T3" fmla="*/ 3089 h 3411"/>
              <a:gd name="T4" fmla="*/ 2472 w 2794"/>
              <a:gd name="T5" fmla="*/ 3370 h 3411"/>
              <a:gd name="T6" fmla="*/ 322 w 2794"/>
              <a:gd name="T7" fmla="*/ 3370 h 3411"/>
              <a:gd name="T8" fmla="*/ 322 w 2794"/>
              <a:gd name="T9" fmla="*/ 3370 h 3411"/>
              <a:gd name="T10" fmla="*/ 41 w 2794"/>
              <a:gd name="T11" fmla="*/ 3089 h 3411"/>
              <a:gd name="T12" fmla="*/ 41 w 2794"/>
              <a:gd name="T13" fmla="*/ 935 h 3411"/>
              <a:gd name="T14" fmla="*/ 2752 w 2794"/>
              <a:gd name="T15" fmla="*/ 935 h 3411"/>
              <a:gd name="T16" fmla="*/ 2752 w 2794"/>
              <a:gd name="T17" fmla="*/ 3089 h 3411"/>
              <a:gd name="T18" fmla="*/ 2472 w 2794"/>
              <a:gd name="T19" fmla="*/ 0 h 3411"/>
              <a:gd name="T20" fmla="*/ 1726 w 2794"/>
              <a:gd name="T21" fmla="*/ 0 h 3411"/>
              <a:gd name="T22" fmla="*/ 1726 w 2794"/>
              <a:gd name="T23" fmla="*/ 0 h 3411"/>
              <a:gd name="T24" fmla="*/ 1397 w 2794"/>
              <a:gd name="T25" fmla="*/ 239 h 3411"/>
              <a:gd name="T26" fmla="*/ 1397 w 2794"/>
              <a:gd name="T27" fmla="*/ 239 h 3411"/>
              <a:gd name="T28" fmla="*/ 1067 w 2794"/>
              <a:gd name="T29" fmla="*/ 0 h 3411"/>
              <a:gd name="T30" fmla="*/ 322 w 2794"/>
              <a:gd name="T31" fmla="*/ 0 h 3411"/>
              <a:gd name="T32" fmla="*/ 322 w 2794"/>
              <a:gd name="T33" fmla="*/ 0 h 3411"/>
              <a:gd name="T34" fmla="*/ 0 w 2794"/>
              <a:gd name="T35" fmla="*/ 321 h 3411"/>
              <a:gd name="T36" fmla="*/ 0 w 2794"/>
              <a:gd name="T37" fmla="*/ 3089 h 3411"/>
              <a:gd name="T38" fmla="*/ 0 w 2794"/>
              <a:gd name="T39" fmla="*/ 3089 h 3411"/>
              <a:gd name="T40" fmla="*/ 322 w 2794"/>
              <a:gd name="T41" fmla="*/ 3410 h 3411"/>
              <a:gd name="T42" fmla="*/ 2472 w 2794"/>
              <a:gd name="T43" fmla="*/ 3410 h 3411"/>
              <a:gd name="T44" fmla="*/ 2472 w 2794"/>
              <a:gd name="T45" fmla="*/ 3410 h 3411"/>
              <a:gd name="T46" fmla="*/ 2793 w 2794"/>
              <a:gd name="T47" fmla="*/ 3089 h 3411"/>
              <a:gd name="T48" fmla="*/ 2793 w 2794"/>
              <a:gd name="T49" fmla="*/ 321 h 3411"/>
              <a:gd name="T50" fmla="*/ 2793 w 2794"/>
              <a:gd name="T51" fmla="*/ 321 h 3411"/>
              <a:gd name="T52" fmla="*/ 2472 w 2794"/>
              <a:gd name="T53" fmla="*/ 0 h 3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94" h="3411">
                <a:moveTo>
                  <a:pt x="2752" y="3089"/>
                </a:moveTo>
                <a:lnTo>
                  <a:pt x="2752" y="3089"/>
                </a:lnTo>
                <a:cubicBezTo>
                  <a:pt x="2752" y="3244"/>
                  <a:pt x="2626" y="3370"/>
                  <a:pt x="2472" y="3370"/>
                </a:cubicBezTo>
                <a:lnTo>
                  <a:pt x="322" y="3370"/>
                </a:lnTo>
                <a:lnTo>
                  <a:pt x="322" y="3370"/>
                </a:lnTo>
                <a:cubicBezTo>
                  <a:pt x="167" y="3370"/>
                  <a:pt x="41" y="3244"/>
                  <a:pt x="41" y="3089"/>
                </a:cubicBezTo>
                <a:lnTo>
                  <a:pt x="41" y="935"/>
                </a:lnTo>
                <a:lnTo>
                  <a:pt x="2752" y="935"/>
                </a:lnTo>
                <a:lnTo>
                  <a:pt x="2752" y="3089"/>
                </a:lnTo>
                <a:close/>
                <a:moveTo>
                  <a:pt x="2472" y="0"/>
                </a:moveTo>
                <a:lnTo>
                  <a:pt x="1726" y="0"/>
                </a:lnTo>
                <a:lnTo>
                  <a:pt x="1726" y="0"/>
                </a:lnTo>
                <a:cubicBezTo>
                  <a:pt x="1681" y="139"/>
                  <a:pt x="1551" y="239"/>
                  <a:pt x="1397" y="239"/>
                </a:cubicBezTo>
                <a:lnTo>
                  <a:pt x="1397" y="239"/>
                </a:lnTo>
                <a:cubicBezTo>
                  <a:pt x="1243" y="239"/>
                  <a:pt x="1113" y="139"/>
                  <a:pt x="1067" y="0"/>
                </a:cubicBezTo>
                <a:lnTo>
                  <a:pt x="322" y="0"/>
                </a:lnTo>
                <a:lnTo>
                  <a:pt x="322" y="0"/>
                </a:lnTo>
                <a:cubicBezTo>
                  <a:pt x="145" y="0"/>
                  <a:pt x="0" y="145"/>
                  <a:pt x="0" y="321"/>
                </a:cubicBezTo>
                <a:lnTo>
                  <a:pt x="0" y="3089"/>
                </a:lnTo>
                <a:lnTo>
                  <a:pt x="0" y="3089"/>
                </a:lnTo>
                <a:cubicBezTo>
                  <a:pt x="0" y="3266"/>
                  <a:pt x="145" y="3410"/>
                  <a:pt x="322" y="3410"/>
                </a:cubicBezTo>
                <a:lnTo>
                  <a:pt x="2472" y="3410"/>
                </a:lnTo>
                <a:lnTo>
                  <a:pt x="2472" y="3410"/>
                </a:lnTo>
                <a:cubicBezTo>
                  <a:pt x="2649" y="3410"/>
                  <a:pt x="2793" y="3266"/>
                  <a:pt x="2793" y="3089"/>
                </a:cubicBezTo>
                <a:lnTo>
                  <a:pt x="2793" y="321"/>
                </a:lnTo>
                <a:lnTo>
                  <a:pt x="2793" y="321"/>
                </a:lnTo>
                <a:cubicBezTo>
                  <a:pt x="2793" y="145"/>
                  <a:pt x="2649" y="0"/>
                  <a:pt x="2472" y="0"/>
                </a:cubicBezTo>
                <a:close/>
              </a:path>
            </a:pathLst>
          </a:custGeom>
          <a:solidFill>
            <a:schemeClr val="accent4"/>
          </a:solidFill>
          <a:ln>
            <a:noFill/>
          </a:ln>
          <a:effectLst/>
        </p:spPr>
        <p:txBody>
          <a:bodyPr wrap="none" anchor="ctr"/>
          <a:lstStyle/>
          <a:p>
            <a:endParaRPr lang="en-US" sz="900">
              <a:latin typeface="Book Antiqua" panose="02040602050305030304" pitchFamily="18" charset="0"/>
            </a:endParaRPr>
          </a:p>
        </p:txBody>
      </p:sp>
      <p:sp>
        <p:nvSpPr>
          <p:cNvPr id="14" name="Freeform 13">
            <a:extLst>
              <a:ext uri="{FF2B5EF4-FFF2-40B4-BE49-F238E27FC236}">
                <a16:creationId xmlns:a16="http://schemas.microsoft.com/office/drawing/2014/main" id="{469EC464-772C-8243-907C-8F72A190A0B5}"/>
              </a:ext>
            </a:extLst>
          </p:cNvPr>
          <p:cNvSpPr>
            <a:spLocks noChangeArrowheads="1"/>
          </p:cNvSpPr>
          <p:nvPr/>
        </p:nvSpPr>
        <p:spPr bwMode="auto">
          <a:xfrm>
            <a:off x="8466495" y="1695289"/>
            <a:ext cx="381760" cy="381760"/>
          </a:xfrm>
          <a:custGeom>
            <a:avLst/>
            <a:gdLst>
              <a:gd name="T0" fmla="*/ 306 w 612"/>
              <a:gd name="T1" fmla="*/ 0 h 611"/>
              <a:gd name="T2" fmla="*/ 306 w 612"/>
              <a:gd name="T3" fmla="*/ 0 h 611"/>
              <a:gd name="T4" fmla="*/ 0 w 612"/>
              <a:gd name="T5" fmla="*/ 305 h 611"/>
              <a:gd name="T6" fmla="*/ 0 w 612"/>
              <a:gd name="T7" fmla="*/ 305 h 611"/>
              <a:gd name="T8" fmla="*/ 306 w 612"/>
              <a:gd name="T9" fmla="*/ 610 h 611"/>
              <a:gd name="T10" fmla="*/ 306 w 612"/>
              <a:gd name="T11" fmla="*/ 610 h 611"/>
              <a:gd name="T12" fmla="*/ 611 w 612"/>
              <a:gd name="T13" fmla="*/ 305 h 611"/>
              <a:gd name="T14" fmla="*/ 611 w 612"/>
              <a:gd name="T15" fmla="*/ 305 h 611"/>
              <a:gd name="T16" fmla="*/ 306 w 612"/>
              <a:gd name="T17" fmla="*/ 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1">
                <a:moveTo>
                  <a:pt x="306" y="0"/>
                </a:moveTo>
                <a:lnTo>
                  <a:pt x="306" y="0"/>
                </a:lnTo>
                <a:cubicBezTo>
                  <a:pt x="137" y="0"/>
                  <a:pt x="0" y="136"/>
                  <a:pt x="0" y="305"/>
                </a:cubicBezTo>
                <a:lnTo>
                  <a:pt x="0" y="305"/>
                </a:lnTo>
                <a:cubicBezTo>
                  <a:pt x="0" y="474"/>
                  <a:pt x="137" y="610"/>
                  <a:pt x="306" y="610"/>
                </a:cubicBezTo>
                <a:lnTo>
                  <a:pt x="306" y="610"/>
                </a:lnTo>
                <a:cubicBezTo>
                  <a:pt x="474" y="610"/>
                  <a:pt x="611" y="474"/>
                  <a:pt x="611" y="305"/>
                </a:cubicBezTo>
                <a:lnTo>
                  <a:pt x="611" y="305"/>
                </a:lnTo>
                <a:cubicBezTo>
                  <a:pt x="611" y="136"/>
                  <a:pt x="474" y="0"/>
                  <a:pt x="306" y="0"/>
                </a:cubicBezTo>
              </a:path>
            </a:pathLst>
          </a:custGeom>
          <a:solidFill>
            <a:schemeClr val="accent4"/>
          </a:solidFill>
          <a:ln>
            <a:noFill/>
          </a:ln>
          <a:effectLst/>
        </p:spPr>
        <p:txBody>
          <a:bodyPr wrap="none" anchor="ctr"/>
          <a:lstStyle/>
          <a:p>
            <a:endParaRPr lang="en-US" sz="900">
              <a:latin typeface="Book Antiqua" panose="02040602050305030304" pitchFamily="18" charset="0"/>
            </a:endParaRPr>
          </a:p>
        </p:txBody>
      </p:sp>
      <p:sp>
        <p:nvSpPr>
          <p:cNvPr id="15" name="Freeform 14">
            <a:extLst>
              <a:ext uri="{FF2B5EF4-FFF2-40B4-BE49-F238E27FC236}">
                <a16:creationId xmlns:a16="http://schemas.microsoft.com/office/drawing/2014/main" id="{CDC8B93E-1831-7843-BDD7-7F22A9C3812A}"/>
              </a:ext>
            </a:extLst>
          </p:cNvPr>
          <p:cNvSpPr>
            <a:spLocks noChangeArrowheads="1"/>
          </p:cNvSpPr>
          <p:nvPr/>
        </p:nvSpPr>
        <p:spPr bwMode="auto">
          <a:xfrm>
            <a:off x="3074885" y="1950711"/>
            <a:ext cx="1738515" cy="2125766"/>
          </a:xfrm>
          <a:custGeom>
            <a:avLst/>
            <a:gdLst>
              <a:gd name="T0" fmla="*/ 2751 w 2793"/>
              <a:gd name="T1" fmla="*/ 3089 h 3411"/>
              <a:gd name="T2" fmla="*/ 2751 w 2793"/>
              <a:gd name="T3" fmla="*/ 3089 h 3411"/>
              <a:gd name="T4" fmla="*/ 2471 w 2793"/>
              <a:gd name="T5" fmla="*/ 3370 h 3411"/>
              <a:gd name="T6" fmla="*/ 321 w 2793"/>
              <a:gd name="T7" fmla="*/ 3370 h 3411"/>
              <a:gd name="T8" fmla="*/ 321 w 2793"/>
              <a:gd name="T9" fmla="*/ 3370 h 3411"/>
              <a:gd name="T10" fmla="*/ 41 w 2793"/>
              <a:gd name="T11" fmla="*/ 3089 h 3411"/>
              <a:gd name="T12" fmla="*/ 41 w 2793"/>
              <a:gd name="T13" fmla="*/ 935 h 3411"/>
              <a:gd name="T14" fmla="*/ 2751 w 2793"/>
              <a:gd name="T15" fmla="*/ 935 h 3411"/>
              <a:gd name="T16" fmla="*/ 2751 w 2793"/>
              <a:gd name="T17" fmla="*/ 3089 h 3411"/>
              <a:gd name="T18" fmla="*/ 2471 w 2793"/>
              <a:gd name="T19" fmla="*/ 0 h 3411"/>
              <a:gd name="T20" fmla="*/ 1725 w 2793"/>
              <a:gd name="T21" fmla="*/ 0 h 3411"/>
              <a:gd name="T22" fmla="*/ 1725 w 2793"/>
              <a:gd name="T23" fmla="*/ 0 h 3411"/>
              <a:gd name="T24" fmla="*/ 1396 w 2793"/>
              <a:gd name="T25" fmla="*/ 239 h 3411"/>
              <a:gd name="T26" fmla="*/ 1396 w 2793"/>
              <a:gd name="T27" fmla="*/ 239 h 3411"/>
              <a:gd name="T28" fmla="*/ 1067 w 2793"/>
              <a:gd name="T29" fmla="*/ 0 h 3411"/>
              <a:gd name="T30" fmla="*/ 321 w 2793"/>
              <a:gd name="T31" fmla="*/ 0 h 3411"/>
              <a:gd name="T32" fmla="*/ 321 w 2793"/>
              <a:gd name="T33" fmla="*/ 0 h 3411"/>
              <a:gd name="T34" fmla="*/ 0 w 2793"/>
              <a:gd name="T35" fmla="*/ 321 h 3411"/>
              <a:gd name="T36" fmla="*/ 0 w 2793"/>
              <a:gd name="T37" fmla="*/ 3089 h 3411"/>
              <a:gd name="T38" fmla="*/ 0 w 2793"/>
              <a:gd name="T39" fmla="*/ 3089 h 3411"/>
              <a:gd name="T40" fmla="*/ 321 w 2793"/>
              <a:gd name="T41" fmla="*/ 3410 h 3411"/>
              <a:gd name="T42" fmla="*/ 2471 w 2793"/>
              <a:gd name="T43" fmla="*/ 3410 h 3411"/>
              <a:gd name="T44" fmla="*/ 2471 w 2793"/>
              <a:gd name="T45" fmla="*/ 3410 h 3411"/>
              <a:gd name="T46" fmla="*/ 2792 w 2793"/>
              <a:gd name="T47" fmla="*/ 3089 h 3411"/>
              <a:gd name="T48" fmla="*/ 2792 w 2793"/>
              <a:gd name="T49" fmla="*/ 321 h 3411"/>
              <a:gd name="T50" fmla="*/ 2792 w 2793"/>
              <a:gd name="T51" fmla="*/ 321 h 3411"/>
              <a:gd name="T52" fmla="*/ 2471 w 2793"/>
              <a:gd name="T53" fmla="*/ 0 h 3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93" h="3411">
                <a:moveTo>
                  <a:pt x="2751" y="3089"/>
                </a:moveTo>
                <a:lnTo>
                  <a:pt x="2751" y="3089"/>
                </a:lnTo>
                <a:cubicBezTo>
                  <a:pt x="2751" y="3244"/>
                  <a:pt x="2625" y="3370"/>
                  <a:pt x="2471" y="3370"/>
                </a:cubicBezTo>
                <a:lnTo>
                  <a:pt x="321" y="3370"/>
                </a:lnTo>
                <a:lnTo>
                  <a:pt x="321" y="3370"/>
                </a:lnTo>
                <a:cubicBezTo>
                  <a:pt x="167" y="3370"/>
                  <a:pt x="41" y="3244"/>
                  <a:pt x="41" y="3089"/>
                </a:cubicBezTo>
                <a:lnTo>
                  <a:pt x="41" y="935"/>
                </a:lnTo>
                <a:lnTo>
                  <a:pt x="2751" y="935"/>
                </a:lnTo>
                <a:lnTo>
                  <a:pt x="2751" y="3089"/>
                </a:lnTo>
                <a:close/>
                <a:moveTo>
                  <a:pt x="2471" y="0"/>
                </a:moveTo>
                <a:lnTo>
                  <a:pt x="1725" y="0"/>
                </a:lnTo>
                <a:lnTo>
                  <a:pt x="1725" y="0"/>
                </a:lnTo>
                <a:cubicBezTo>
                  <a:pt x="1680" y="139"/>
                  <a:pt x="1550" y="239"/>
                  <a:pt x="1396" y="239"/>
                </a:cubicBezTo>
                <a:lnTo>
                  <a:pt x="1396" y="239"/>
                </a:lnTo>
                <a:cubicBezTo>
                  <a:pt x="1242" y="239"/>
                  <a:pt x="1112" y="139"/>
                  <a:pt x="1067" y="0"/>
                </a:cubicBezTo>
                <a:lnTo>
                  <a:pt x="321" y="0"/>
                </a:lnTo>
                <a:lnTo>
                  <a:pt x="321" y="0"/>
                </a:lnTo>
                <a:cubicBezTo>
                  <a:pt x="144" y="0"/>
                  <a:pt x="0" y="145"/>
                  <a:pt x="0" y="321"/>
                </a:cubicBezTo>
                <a:lnTo>
                  <a:pt x="0" y="3089"/>
                </a:lnTo>
                <a:lnTo>
                  <a:pt x="0" y="3089"/>
                </a:lnTo>
                <a:cubicBezTo>
                  <a:pt x="0" y="3266"/>
                  <a:pt x="144" y="3410"/>
                  <a:pt x="321" y="3410"/>
                </a:cubicBezTo>
                <a:lnTo>
                  <a:pt x="2471" y="3410"/>
                </a:lnTo>
                <a:lnTo>
                  <a:pt x="2471" y="3410"/>
                </a:lnTo>
                <a:cubicBezTo>
                  <a:pt x="2648" y="3410"/>
                  <a:pt x="2792" y="3266"/>
                  <a:pt x="2792" y="3089"/>
                </a:cubicBezTo>
                <a:lnTo>
                  <a:pt x="2792" y="321"/>
                </a:lnTo>
                <a:lnTo>
                  <a:pt x="2792" y="321"/>
                </a:lnTo>
                <a:cubicBezTo>
                  <a:pt x="2792" y="145"/>
                  <a:pt x="2648" y="0"/>
                  <a:pt x="2471" y="0"/>
                </a:cubicBezTo>
                <a:close/>
              </a:path>
            </a:pathLst>
          </a:custGeom>
          <a:solidFill>
            <a:schemeClr val="accent2"/>
          </a:solidFill>
          <a:ln>
            <a:noFill/>
          </a:ln>
          <a:effectLst/>
        </p:spPr>
        <p:txBody>
          <a:bodyPr wrap="none" anchor="ctr"/>
          <a:lstStyle/>
          <a:p>
            <a:endParaRPr lang="en-US" sz="900">
              <a:latin typeface="Book Antiqua" panose="02040602050305030304" pitchFamily="18" charset="0"/>
            </a:endParaRPr>
          </a:p>
        </p:txBody>
      </p:sp>
      <p:sp>
        <p:nvSpPr>
          <p:cNvPr id="16" name="Freeform 15">
            <a:extLst>
              <a:ext uri="{FF2B5EF4-FFF2-40B4-BE49-F238E27FC236}">
                <a16:creationId xmlns:a16="http://schemas.microsoft.com/office/drawing/2014/main" id="{9DDDCA1F-9A37-514B-B55C-A46AE57A495C}"/>
              </a:ext>
            </a:extLst>
          </p:cNvPr>
          <p:cNvSpPr>
            <a:spLocks noChangeArrowheads="1"/>
          </p:cNvSpPr>
          <p:nvPr/>
        </p:nvSpPr>
        <p:spPr bwMode="auto">
          <a:xfrm>
            <a:off x="5634887" y="1950711"/>
            <a:ext cx="1738514" cy="2125766"/>
          </a:xfrm>
          <a:custGeom>
            <a:avLst/>
            <a:gdLst>
              <a:gd name="T0" fmla="*/ 2751 w 2793"/>
              <a:gd name="T1" fmla="*/ 3089 h 3411"/>
              <a:gd name="T2" fmla="*/ 2751 w 2793"/>
              <a:gd name="T3" fmla="*/ 3089 h 3411"/>
              <a:gd name="T4" fmla="*/ 2470 w 2793"/>
              <a:gd name="T5" fmla="*/ 3370 h 3411"/>
              <a:gd name="T6" fmla="*/ 322 w 2793"/>
              <a:gd name="T7" fmla="*/ 3370 h 3411"/>
              <a:gd name="T8" fmla="*/ 322 w 2793"/>
              <a:gd name="T9" fmla="*/ 3370 h 3411"/>
              <a:gd name="T10" fmla="*/ 41 w 2793"/>
              <a:gd name="T11" fmla="*/ 3089 h 3411"/>
              <a:gd name="T12" fmla="*/ 41 w 2793"/>
              <a:gd name="T13" fmla="*/ 935 h 3411"/>
              <a:gd name="T14" fmla="*/ 2751 w 2793"/>
              <a:gd name="T15" fmla="*/ 935 h 3411"/>
              <a:gd name="T16" fmla="*/ 2751 w 2793"/>
              <a:gd name="T17" fmla="*/ 3089 h 3411"/>
              <a:gd name="T18" fmla="*/ 2470 w 2793"/>
              <a:gd name="T19" fmla="*/ 0 h 3411"/>
              <a:gd name="T20" fmla="*/ 1725 w 2793"/>
              <a:gd name="T21" fmla="*/ 0 h 3411"/>
              <a:gd name="T22" fmla="*/ 1725 w 2793"/>
              <a:gd name="T23" fmla="*/ 0 h 3411"/>
              <a:gd name="T24" fmla="*/ 1396 w 2793"/>
              <a:gd name="T25" fmla="*/ 239 h 3411"/>
              <a:gd name="T26" fmla="*/ 1396 w 2793"/>
              <a:gd name="T27" fmla="*/ 239 h 3411"/>
              <a:gd name="T28" fmla="*/ 1067 w 2793"/>
              <a:gd name="T29" fmla="*/ 0 h 3411"/>
              <a:gd name="T30" fmla="*/ 322 w 2793"/>
              <a:gd name="T31" fmla="*/ 0 h 3411"/>
              <a:gd name="T32" fmla="*/ 322 w 2793"/>
              <a:gd name="T33" fmla="*/ 0 h 3411"/>
              <a:gd name="T34" fmla="*/ 0 w 2793"/>
              <a:gd name="T35" fmla="*/ 321 h 3411"/>
              <a:gd name="T36" fmla="*/ 0 w 2793"/>
              <a:gd name="T37" fmla="*/ 3089 h 3411"/>
              <a:gd name="T38" fmla="*/ 0 w 2793"/>
              <a:gd name="T39" fmla="*/ 3089 h 3411"/>
              <a:gd name="T40" fmla="*/ 322 w 2793"/>
              <a:gd name="T41" fmla="*/ 3410 h 3411"/>
              <a:gd name="T42" fmla="*/ 2470 w 2793"/>
              <a:gd name="T43" fmla="*/ 3410 h 3411"/>
              <a:gd name="T44" fmla="*/ 2470 w 2793"/>
              <a:gd name="T45" fmla="*/ 3410 h 3411"/>
              <a:gd name="T46" fmla="*/ 2792 w 2793"/>
              <a:gd name="T47" fmla="*/ 3089 h 3411"/>
              <a:gd name="T48" fmla="*/ 2792 w 2793"/>
              <a:gd name="T49" fmla="*/ 321 h 3411"/>
              <a:gd name="T50" fmla="*/ 2792 w 2793"/>
              <a:gd name="T51" fmla="*/ 321 h 3411"/>
              <a:gd name="T52" fmla="*/ 2470 w 2793"/>
              <a:gd name="T53" fmla="*/ 0 h 3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93" h="3411">
                <a:moveTo>
                  <a:pt x="2751" y="3089"/>
                </a:moveTo>
                <a:lnTo>
                  <a:pt x="2751" y="3089"/>
                </a:lnTo>
                <a:cubicBezTo>
                  <a:pt x="2751" y="3244"/>
                  <a:pt x="2625" y="3370"/>
                  <a:pt x="2470" y="3370"/>
                </a:cubicBezTo>
                <a:lnTo>
                  <a:pt x="322" y="3370"/>
                </a:lnTo>
                <a:lnTo>
                  <a:pt x="322" y="3370"/>
                </a:lnTo>
                <a:cubicBezTo>
                  <a:pt x="167" y="3370"/>
                  <a:pt x="41" y="3244"/>
                  <a:pt x="41" y="3089"/>
                </a:cubicBezTo>
                <a:lnTo>
                  <a:pt x="41" y="935"/>
                </a:lnTo>
                <a:lnTo>
                  <a:pt x="2751" y="935"/>
                </a:lnTo>
                <a:lnTo>
                  <a:pt x="2751" y="3089"/>
                </a:lnTo>
                <a:close/>
                <a:moveTo>
                  <a:pt x="2470" y="0"/>
                </a:moveTo>
                <a:lnTo>
                  <a:pt x="1725" y="0"/>
                </a:lnTo>
                <a:lnTo>
                  <a:pt x="1725" y="0"/>
                </a:lnTo>
                <a:cubicBezTo>
                  <a:pt x="1679" y="139"/>
                  <a:pt x="1549" y="239"/>
                  <a:pt x="1396" y="239"/>
                </a:cubicBezTo>
                <a:lnTo>
                  <a:pt x="1396" y="239"/>
                </a:lnTo>
                <a:cubicBezTo>
                  <a:pt x="1242" y="239"/>
                  <a:pt x="1112" y="139"/>
                  <a:pt x="1067" y="0"/>
                </a:cubicBezTo>
                <a:lnTo>
                  <a:pt x="322" y="0"/>
                </a:lnTo>
                <a:lnTo>
                  <a:pt x="322" y="0"/>
                </a:lnTo>
                <a:cubicBezTo>
                  <a:pt x="144" y="0"/>
                  <a:pt x="0" y="145"/>
                  <a:pt x="0" y="321"/>
                </a:cubicBezTo>
                <a:lnTo>
                  <a:pt x="0" y="3089"/>
                </a:lnTo>
                <a:lnTo>
                  <a:pt x="0" y="3089"/>
                </a:lnTo>
                <a:cubicBezTo>
                  <a:pt x="0" y="3266"/>
                  <a:pt x="144" y="3410"/>
                  <a:pt x="322" y="3410"/>
                </a:cubicBezTo>
                <a:lnTo>
                  <a:pt x="2470" y="3410"/>
                </a:lnTo>
                <a:lnTo>
                  <a:pt x="2470" y="3410"/>
                </a:lnTo>
                <a:cubicBezTo>
                  <a:pt x="2648" y="3410"/>
                  <a:pt x="2792" y="3266"/>
                  <a:pt x="2792" y="3089"/>
                </a:cubicBezTo>
                <a:lnTo>
                  <a:pt x="2792" y="321"/>
                </a:lnTo>
                <a:lnTo>
                  <a:pt x="2792" y="321"/>
                </a:lnTo>
                <a:cubicBezTo>
                  <a:pt x="2792" y="145"/>
                  <a:pt x="2648" y="0"/>
                  <a:pt x="2470" y="0"/>
                </a:cubicBezTo>
                <a:close/>
              </a:path>
            </a:pathLst>
          </a:custGeom>
          <a:solidFill>
            <a:schemeClr val="accent3"/>
          </a:solidFill>
          <a:ln>
            <a:noFill/>
          </a:ln>
          <a:effectLst/>
        </p:spPr>
        <p:txBody>
          <a:bodyPr wrap="none" anchor="ctr"/>
          <a:lstStyle/>
          <a:p>
            <a:endParaRPr lang="en-US" sz="900">
              <a:latin typeface="Book Antiqua" panose="02040602050305030304" pitchFamily="18" charset="0"/>
            </a:endParaRPr>
          </a:p>
        </p:txBody>
      </p:sp>
      <p:sp>
        <p:nvSpPr>
          <p:cNvPr id="17" name="Freeform 16">
            <a:extLst>
              <a:ext uri="{FF2B5EF4-FFF2-40B4-BE49-F238E27FC236}">
                <a16:creationId xmlns:a16="http://schemas.microsoft.com/office/drawing/2014/main" id="{3D2D9928-2EE8-6C4B-9CC8-438A2A478687}"/>
              </a:ext>
            </a:extLst>
          </p:cNvPr>
          <p:cNvSpPr>
            <a:spLocks noChangeArrowheads="1"/>
          </p:cNvSpPr>
          <p:nvPr/>
        </p:nvSpPr>
        <p:spPr bwMode="auto">
          <a:xfrm>
            <a:off x="921654" y="1950711"/>
            <a:ext cx="1741261" cy="2125766"/>
          </a:xfrm>
          <a:custGeom>
            <a:avLst/>
            <a:gdLst>
              <a:gd name="T0" fmla="*/ 2752 w 2794"/>
              <a:gd name="T1" fmla="*/ 3089 h 3411"/>
              <a:gd name="T2" fmla="*/ 2752 w 2794"/>
              <a:gd name="T3" fmla="*/ 3089 h 3411"/>
              <a:gd name="T4" fmla="*/ 2471 w 2794"/>
              <a:gd name="T5" fmla="*/ 3370 h 3411"/>
              <a:gd name="T6" fmla="*/ 322 w 2794"/>
              <a:gd name="T7" fmla="*/ 3370 h 3411"/>
              <a:gd name="T8" fmla="*/ 322 w 2794"/>
              <a:gd name="T9" fmla="*/ 3370 h 3411"/>
              <a:gd name="T10" fmla="*/ 41 w 2794"/>
              <a:gd name="T11" fmla="*/ 3089 h 3411"/>
              <a:gd name="T12" fmla="*/ 41 w 2794"/>
              <a:gd name="T13" fmla="*/ 935 h 3411"/>
              <a:gd name="T14" fmla="*/ 2752 w 2794"/>
              <a:gd name="T15" fmla="*/ 935 h 3411"/>
              <a:gd name="T16" fmla="*/ 2752 w 2794"/>
              <a:gd name="T17" fmla="*/ 3089 h 3411"/>
              <a:gd name="T18" fmla="*/ 2471 w 2794"/>
              <a:gd name="T19" fmla="*/ 0 h 3411"/>
              <a:gd name="T20" fmla="*/ 1726 w 2794"/>
              <a:gd name="T21" fmla="*/ 0 h 3411"/>
              <a:gd name="T22" fmla="*/ 1726 w 2794"/>
              <a:gd name="T23" fmla="*/ 0 h 3411"/>
              <a:gd name="T24" fmla="*/ 1396 w 2794"/>
              <a:gd name="T25" fmla="*/ 239 h 3411"/>
              <a:gd name="T26" fmla="*/ 1396 w 2794"/>
              <a:gd name="T27" fmla="*/ 239 h 3411"/>
              <a:gd name="T28" fmla="*/ 1067 w 2794"/>
              <a:gd name="T29" fmla="*/ 0 h 3411"/>
              <a:gd name="T30" fmla="*/ 322 w 2794"/>
              <a:gd name="T31" fmla="*/ 0 h 3411"/>
              <a:gd name="T32" fmla="*/ 322 w 2794"/>
              <a:gd name="T33" fmla="*/ 0 h 3411"/>
              <a:gd name="T34" fmla="*/ 0 w 2794"/>
              <a:gd name="T35" fmla="*/ 321 h 3411"/>
              <a:gd name="T36" fmla="*/ 0 w 2794"/>
              <a:gd name="T37" fmla="*/ 3089 h 3411"/>
              <a:gd name="T38" fmla="*/ 0 w 2794"/>
              <a:gd name="T39" fmla="*/ 3089 h 3411"/>
              <a:gd name="T40" fmla="*/ 322 w 2794"/>
              <a:gd name="T41" fmla="*/ 3410 h 3411"/>
              <a:gd name="T42" fmla="*/ 2471 w 2794"/>
              <a:gd name="T43" fmla="*/ 3410 h 3411"/>
              <a:gd name="T44" fmla="*/ 2471 w 2794"/>
              <a:gd name="T45" fmla="*/ 3410 h 3411"/>
              <a:gd name="T46" fmla="*/ 2793 w 2794"/>
              <a:gd name="T47" fmla="*/ 3089 h 3411"/>
              <a:gd name="T48" fmla="*/ 2793 w 2794"/>
              <a:gd name="T49" fmla="*/ 321 h 3411"/>
              <a:gd name="T50" fmla="*/ 2793 w 2794"/>
              <a:gd name="T51" fmla="*/ 321 h 3411"/>
              <a:gd name="T52" fmla="*/ 2471 w 2794"/>
              <a:gd name="T53" fmla="*/ 0 h 3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94" h="3411">
                <a:moveTo>
                  <a:pt x="2752" y="3089"/>
                </a:moveTo>
                <a:lnTo>
                  <a:pt x="2752" y="3089"/>
                </a:lnTo>
                <a:cubicBezTo>
                  <a:pt x="2752" y="3244"/>
                  <a:pt x="2626" y="3370"/>
                  <a:pt x="2471" y="3370"/>
                </a:cubicBezTo>
                <a:lnTo>
                  <a:pt x="322" y="3370"/>
                </a:lnTo>
                <a:lnTo>
                  <a:pt x="322" y="3370"/>
                </a:lnTo>
                <a:cubicBezTo>
                  <a:pt x="167" y="3370"/>
                  <a:pt x="41" y="3244"/>
                  <a:pt x="41" y="3089"/>
                </a:cubicBezTo>
                <a:lnTo>
                  <a:pt x="41" y="935"/>
                </a:lnTo>
                <a:lnTo>
                  <a:pt x="2752" y="935"/>
                </a:lnTo>
                <a:lnTo>
                  <a:pt x="2752" y="3089"/>
                </a:lnTo>
                <a:close/>
                <a:moveTo>
                  <a:pt x="2471" y="0"/>
                </a:moveTo>
                <a:lnTo>
                  <a:pt x="1726" y="0"/>
                </a:lnTo>
                <a:lnTo>
                  <a:pt x="1726" y="0"/>
                </a:lnTo>
                <a:cubicBezTo>
                  <a:pt x="1681" y="139"/>
                  <a:pt x="1550" y="239"/>
                  <a:pt x="1396" y="239"/>
                </a:cubicBezTo>
                <a:lnTo>
                  <a:pt x="1396" y="239"/>
                </a:lnTo>
                <a:cubicBezTo>
                  <a:pt x="1243" y="239"/>
                  <a:pt x="1113" y="139"/>
                  <a:pt x="1067" y="0"/>
                </a:cubicBezTo>
                <a:lnTo>
                  <a:pt x="322" y="0"/>
                </a:lnTo>
                <a:lnTo>
                  <a:pt x="322" y="0"/>
                </a:lnTo>
                <a:cubicBezTo>
                  <a:pt x="144" y="0"/>
                  <a:pt x="0" y="145"/>
                  <a:pt x="0" y="321"/>
                </a:cubicBezTo>
                <a:lnTo>
                  <a:pt x="0" y="3089"/>
                </a:lnTo>
                <a:lnTo>
                  <a:pt x="0" y="3089"/>
                </a:lnTo>
                <a:cubicBezTo>
                  <a:pt x="0" y="3266"/>
                  <a:pt x="144" y="3410"/>
                  <a:pt x="322" y="3410"/>
                </a:cubicBezTo>
                <a:lnTo>
                  <a:pt x="2471" y="3410"/>
                </a:lnTo>
                <a:lnTo>
                  <a:pt x="2471" y="3410"/>
                </a:lnTo>
                <a:cubicBezTo>
                  <a:pt x="2649" y="3410"/>
                  <a:pt x="2793" y="3266"/>
                  <a:pt x="2793" y="3089"/>
                </a:cubicBezTo>
                <a:lnTo>
                  <a:pt x="2793" y="321"/>
                </a:lnTo>
                <a:lnTo>
                  <a:pt x="2793" y="321"/>
                </a:lnTo>
                <a:cubicBezTo>
                  <a:pt x="2793" y="145"/>
                  <a:pt x="2649" y="0"/>
                  <a:pt x="2471" y="0"/>
                </a:cubicBezTo>
                <a:close/>
              </a:path>
            </a:pathLst>
          </a:custGeom>
          <a:solidFill>
            <a:schemeClr val="accent1"/>
          </a:solidFill>
          <a:ln>
            <a:noFill/>
          </a:ln>
          <a:effectLst/>
        </p:spPr>
        <p:txBody>
          <a:bodyPr wrap="none" anchor="ctr"/>
          <a:lstStyle/>
          <a:p>
            <a:endParaRPr lang="en-US" sz="900">
              <a:latin typeface="Book Antiqua" panose="02040602050305030304" pitchFamily="18" charset="0"/>
            </a:endParaRPr>
          </a:p>
        </p:txBody>
      </p:sp>
      <p:sp>
        <p:nvSpPr>
          <p:cNvPr id="18" name="Freeform 17">
            <a:extLst>
              <a:ext uri="{FF2B5EF4-FFF2-40B4-BE49-F238E27FC236}">
                <a16:creationId xmlns:a16="http://schemas.microsoft.com/office/drawing/2014/main" id="{153DFEA6-A935-AD4A-9346-FAAF0AF4AD28}"/>
              </a:ext>
            </a:extLst>
          </p:cNvPr>
          <p:cNvSpPr>
            <a:spLocks noChangeArrowheads="1"/>
          </p:cNvSpPr>
          <p:nvPr/>
        </p:nvSpPr>
        <p:spPr bwMode="auto">
          <a:xfrm>
            <a:off x="1602778" y="1695289"/>
            <a:ext cx="381760" cy="381760"/>
          </a:xfrm>
          <a:custGeom>
            <a:avLst/>
            <a:gdLst>
              <a:gd name="T0" fmla="*/ 305 w 612"/>
              <a:gd name="T1" fmla="*/ 0 h 611"/>
              <a:gd name="T2" fmla="*/ 305 w 612"/>
              <a:gd name="T3" fmla="*/ 0 h 611"/>
              <a:gd name="T4" fmla="*/ 0 w 612"/>
              <a:gd name="T5" fmla="*/ 305 h 611"/>
              <a:gd name="T6" fmla="*/ 0 w 612"/>
              <a:gd name="T7" fmla="*/ 305 h 611"/>
              <a:gd name="T8" fmla="*/ 305 w 612"/>
              <a:gd name="T9" fmla="*/ 610 h 611"/>
              <a:gd name="T10" fmla="*/ 305 w 612"/>
              <a:gd name="T11" fmla="*/ 610 h 611"/>
              <a:gd name="T12" fmla="*/ 611 w 612"/>
              <a:gd name="T13" fmla="*/ 305 h 611"/>
              <a:gd name="T14" fmla="*/ 611 w 612"/>
              <a:gd name="T15" fmla="*/ 305 h 611"/>
              <a:gd name="T16" fmla="*/ 305 w 612"/>
              <a:gd name="T17" fmla="*/ 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2" h="611">
                <a:moveTo>
                  <a:pt x="305" y="0"/>
                </a:moveTo>
                <a:lnTo>
                  <a:pt x="305" y="0"/>
                </a:lnTo>
                <a:cubicBezTo>
                  <a:pt x="137" y="0"/>
                  <a:pt x="0" y="136"/>
                  <a:pt x="0" y="305"/>
                </a:cubicBezTo>
                <a:lnTo>
                  <a:pt x="0" y="305"/>
                </a:lnTo>
                <a:cubicBezTo>
                  <a:pt x="0" y="474"/>
                  <a:pt x="137" y="610"/>
                  <a:pt x="305" y="610"/>
                </a:cubicBezTo>
                <a:lnTo>
                  <a:pt x="305" y="610"/>
                </a:lnTo>
                <a:cubicBezTo>
                  <a:pt x="474" y="610"/>
                  <a:pt x="611" y="474"/>
                  <a:pt x="611" y="305"/>
                </a:cubicBezTo>
                <a:lnTo>
                  <a:pt x="611" y="305"/>
                </a:lnTo>
                <a:cubicBezTo>
                  <a:pt x="611" y="136"/>
                  <a:pt x="474" y="0"/>
                  <a:pt x="305" y="0"/>
                </a:cubicBezTo>
              </a:path>
            </a:pathLst>
          </a:custGeom>
          <a:solidFill>
            <a:schemeClr val="accent1"/>
          </a:solidFill>
          <a:ln>
            <a:noFill/>
          </a:ln>
          <a:effectLst/>
        </p:spPr>
        <p:txBody>
          <a:bodyPr wrap="none" anchor="ctr"/>
          <a:lstStyle/>
          <a:p>
            <a:endParaRPr lang="en-US" sz="900">
              <a:latin typeface="Book Antiqua" panose="02040602050305030304" pitchFamily="18" charset="0"/>
            </a:endParaRPr>
          </a:p>
        </p:txBody>
      </p:sp>
      <p:sp>
        <p:nvSpPr>
          <p:cNvPr id="19" name="Freeform 18">
            <a:extLst>
              <a:ext uri="{FF2B5EF4-FFF2-40B4-BE49-F238E27FC236}">
                <a16:creationId xmlns:a16="http://schemas.microsoft.com/office/drawing/2014/main" id="{1ECD90CE-ED66-8A42-A054-C9DF67F67D2F}"/>
              </a:ext>
            </a:extLst>
          </p:cNvPr>
          <p:cNvSpPr>
            <a:spLocks noChangeArrowheads="1"/>
          </p:cNvSpPr>
          <p:nvPr/>
        </p:nvSpPr>
        <p:spPr bwMode="auto">
          <a:xfrm>
            <a:off x="3753264" y="1695289"/>
            <a:ext cx="381758" cy="381760"/>
          </a:xfrm>
          <a:custGeom>
            <a:avLst/>
            <a:gdLst>
              <a:gd name="T0" fmla="*/ 305 w 611"/>
              <a:gd name="T1" fmla="*/ 0 h 611"/>
              <a:gd name="T2" fmla="*/ 305 w 611"/>
              <a:gd name="T3" fmla="*/ 0 h 611"/>
              <a:gd name="T4" fmla="*/ 0 w 611"/>
              <a:gd name="T5" fmla="*/ 305 h 611"/>
              <a:gd name="T6" fmla="*/ 0 w 611"/>
              <a:gd name="T7" fmla="*/ 305 h 611"/>
              <a:gd name="T8" fmla="*/ 305 w 611"/>
              <a:gd name="T9" fmla="*/ 610 h 611"/>
              <a:gd name="T10" fmla="*/ 305 w 611"/>
              <a:gd name="T11" fmla="*/ 610 h 611"/>
              <a:gd name="T12" fmla="*/ 610 w 611"/>
              <a:gd name="T13" fmla="*/ 305 h 611"/>
              <a:gd name="T14" fmla="*/ 610 w 611"/>
              <a:gd name="T15" fmla="*/ 305 h 611"/>
              <a:gd name="T16" fmla="*/ 305 w 611"/>
              <a:gd name="T17" fmla="*/ 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1" h="611">
                <a:moveTo>
                  <a:pt x="305" y="0"/>
                </a:moveTo>
                <a:lnTo>
                  <a:pt x="305" y="0"/>
                </a:lnTo>
                <a:cubicBezTo>
                  <a:pt x="136" y="0"/>
                  <a:pt x="0" y="136"/>
                  <a:pt x="0" y="305"/>
                </a:cubicBezTo>
                <a:lnTo>
                  <a:pt x="0" y="305"/>
                </a:lnTo>
                <a:cubicBezTo>
                  <a:pt x="0" y="474"/>
                  <a:pt x="136" y="610"/>
                  <a:pt x="305" y="610"/>
                </a:cubicBezTo>
                <a:lnTo>
                  <a:pt x="305" y="610"/>
                </a:lnTo>
                <a:cubicBezTo>
                  <a:pt x="474" y="610"/>
                  <a:pt x="610" y="474"/>
                  <a:pt x="610" y="305"/>
                </a:cubicBezTo>
                <a:lnTo>
                  <a:pt x="610" y="305"/>
                </a:lnTo>
                <a:cubicBezTo>
                  <a:pt x="610" y="136"/>
                  <a:pt x="474" y="0"/>
                  <a:pt x="305" y="0"/>
                </a:cubicBezTo>
              </a:path>
            </a:pathLst>
          </a:custGeom>
          <a:solidFill>
            <a:schemeClr val="accent2"/>
          </a:solidFill>
          <a:ln>
            <a:noFill/>
          </a:ln>
          <a:effectLst/>
        </p:spPr>
        <p:txBody>
          <a:bodyPr wrap="none" anchor="ctr"/>
          <a:lstStyle/>
          <a:p>
            <a:endParaRPr lang="en-US" sz="900">
              <a:latin typeface="Book Antiqua" panose="02040602050305030304" pitchFamily="18" charset="0"/>
            </a:endParaRPr>
          </a:p>
        </p:txBody>
      </p:sp>
      <p:sp>
        <p:nvSpPr>
          <p:cNvPr id="20" name="Freeform 19">
            <a:extLst>
              <a:ext uri="{FF2B5EF4-FFF2-40B4-BE49-F238E27FC236}">
                <a16:creationId xmlns:a16="http://schemas.microsoft.com/office/drawing/2014/main" id="{724D2DD5-8469-1445-85C5-EC1BB9E7CE2A}"/>
              </a:ext>
            </a:extLst>
          </p:cNvPr>
          <p:cNvSpPr>
            <a:spLocks noChangeArrowheads="1"/>
          </p:cNvSpPr>
          <p:nvPr/>
        </p:nvSpPr>
        <p:spPr bwMode="auto">
          <a:xfrm>
            <a:off x="6316011" y="1695289"/>
            <a:ext cx="381758" cy="381760"/>
          </a:xfrm>
          <a:custGeom>
            <a:avLst/>
            <a:gdLst>
              <a:gd name="T0" fmla="*/ 305 w 611"/>
              <a:gd name="T1" fmla="*/ 0 h 611"/>
              <a:gd name="T2" fmla="*/ 305 w 611"/>
              <a:gd name="T3" fmla="*/ 0 h 611"/>
              <a:gd name="T4" fmla="*/ 0 w 611"/>
              <a:gd name="T5" fmla="*/ 305 h 611"/>
              <a:gd name="T6" fmla="*/ 0 w 611"/>
              <a:gd name="T7" fmla="*/ 305 h 611"/>
              <a:gd name="T8" fmla="*/ 305 w 611"/>
              <a:gd name="T9" fmla="*/ 610 h 611"/>
              <a:gd name="T10" fmla="*/ 305 w 611"/>
              <a:gd name="T11" fmla="*/ 610 h 611"/>
              <a:gd name="T12" fmla="*/ 610 w 611"/>
              <a:gd name="T13" fmla="*/ 305 h 611"/>
              <a:gd name="T14" fmla="*/ 610 w 611"/>
              <a:gd name="T15" fmla="*/ 305 h 611"/>
              <a:gd name="T16" fmla="*/ 305 w 611"/>
              <a:gd name="T17" fmla="*/ 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1" h="611">
                <a:moveTo>
                  <a:pt x="305" y="0"/>
                </a:moveTo>
                <a:lnTo>
                  <a:pt x="305" y="0"/>
                </a:lnTo>
                <a:cubicBezTo>
                  <a:pt x="136" y="0"/>
                  <a:pt x="0" y="136"/>
                  <a:pt x="0" y="305"/>
                </a:cubicBezTo>
                <a:lnTo>
                  <a:pt x="0" y="305"/>
                </a:lnTo>
                <a:cubicBezTo>
                  <a:pt x="0" y="474"/>
                  <a:pt x="136" y="610"/>
                  <a:pt x="305" y="610"/>
                </a:cubicBezTo>
                <a:lnTo>
                  <a:pt x="305" y="610"/>
                </a:lnTo>
                <a:cubicBezTo>
                  <a:pt x="473" y="610"/>
                  <a:pt x="610" y="474"/>
                  <a:pt x="610" y="305"/>
                </a:cubicBezTo>
                <a:lnTo>
                  <a:pt x="610" y="305"/>
                </a:lnTo>
                <a:cubicBezTo>
                  <a:pt x="610" y="136"/>
                  <a:pt x="473" y="0"/>
                  <a:pt x="305" y="0"/>
                </a:cubicBezTo>
              </a:path>
            </a:pathLst>
          </a:custGeom>
          <a:solidFill>
            <a:schemeClr val="accent3"/>
          </a:solidFill>
          <a:ln>
            <a:noFill/>
          </a:ln>
          <a:effectLst/>
        </p:spPr>
        <p:txBody>
          <a:bodyPr wrap="none" anchor="ctr"/>
          <a:lstStyle/>
          <a:p>
            <a:endParaRPr lang="en-US" sz="900">
              <a:latin typeface="Book Antiqua" panose="02040602050305030304" pitchFamily="18" charset="0"/>
            </a:endParaRPr>
          </a:p>
        </p:txBody>
      </p:sp>
      <p:sp>
        <p:nvSpPr>
          <p:cNvPr id="39" name="Subtitle 2">
            <a:extLst>
              <a:ext uri="{FF2B5EF4-FFF2-40B4-BE49-F238E27FC236}">
                <a16:creationId xmlns:a16="http://schemas.microsoft.com/office/drawing/2014/main" id="{D70672EF-1A48-0446-BD62-76FB39FE4593}"/>
              </a:ext>
            </a:extLst>
          </p:cNvPr>
          <p:cNvSpPr txBox="1">
            <a:spLocks/>
          </p:cNvSpPr>
          <p:nvPr/>
        </p:nvSpPr>
        <p:spPr>
          <a:xfrm>
            <a:off x="1053220" y="2702783"/>
            <a:ext cx="1478129" cy="946606"/>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Download the frames from YouTube Videos open CV</a:t>
            </a:r>
          </a:p>
        </p:txBody>
      </p:sp>
      <p:sp>
        <p:nvSpPr>
          <p:cNvPr id="40" name="TextBox 39">
            <a:extLst>
              <a:ext uri="{FF2B5EF4-FFF2-40B4-BE49-F238E27FC236}">
                <a16:creationId xmlns:a16="http://schemas.microsoft.com/office/drawing/2014/main" id="{84FA8A26-B119-3447-92E3-AD7A6FC26C0A}"/>
              </a:ext>
            </a:extLst>
          </p:cNvPr>
          <p:cNvSpPr txBox="1"/>
          <p:nvPr/>
        </p:nvSpPr>
        <p:spPr>
          <a:xfrm>
            <a:off x="905665" y="2140462"/>
            <a:ext cx="1773242"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YouTube Frames</a:t>
            </a:r>
          </a:p>
        </p:txBody>
      </p:sp>
      <p:sp>
        <p:nvSpPr>
          <p:cNvPr id="43" name="Subtitle 2">
            <a:extLst>
              <a:ext uri="{FF2B5EF4-FFF2-40B4-BE49-F238E27FC236}">
                <a16:creationId xmlns:a16="http://schemas.microsoft.com/office/drawing/2014/main" id="{0CA9D582-AE50-2245-91CA-8E1AA0B10B34}"/>
              </a:ext>
            </a:extLst>
          </p:cNvPr>
          <p:cNvSpPr txBox="1">
            <a:spLocks/>
          </p:cNvSpPr>
          <p:nvPr/>
        </p:nvSpPr>
        <p:spPr>
          <a:xfrm>
            <a:off x="3205079" y="2702783"/>
            <a:ext cx="1478129" cy="1177438"/>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Rename the image to capture the chronological order of the image in the Video</a:t>
            </a:r>
          </a:p>
        </p:txBody>
      </p:sp>
      <p:sp>
        <p:nvSpPr>
          <p:cNvPr id="44" name="TextBox 43">
            <a:extLst>
              <a:ext uri="{FF2B5EF4-FFF2-40B4-BE49-F238E27FC236}">
                <a16:creationId xmlns:a16="http://schemas.microsoft.com/office/drawing/2014/main" id="{E0AD1316-04CE-F14E-95B3-D18AE65E1C4B}"/>
              </a:ext>
            </a:extLst>
          </p:cNvPr>
          <p:cNvSpPr txBox="1"/>
          <p:nvPr/>
        </p:nvSpPr>
        <p:spPr>
          <a:xfrm>
            <a:off x="3108019" y="2140462"/>
            <a:ext cx="1672253"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Rename Images</a:t>
            </a:r>
          </a:p>
        </p:txBody>
      </p:sp>
      <p:sp>
        <p:nvSpPr>
          <p:cNvPr id="46" name="Subtitle 2">
            <a:extLst>
              <a:ext uri="{FF2B5EF4-FFF2-40B4-BE49-F238E27FC236}">
                <a16:creationId xmlns:a16="http://schemas.microsoft.com/office/drawing/2014/main" id="{90BB3114-6A20-C248-ACBD-217A4803CFB9}"/>
              </a:ext>
            </a:extLst>
          </p:cNvPr>
          <p:cNvSpPr txBox="1">
            <a:spLocks/>
          </p:cNvSpPr>
          <p:nvPr/>
        </p:nvSpPr>
        <p:spPr>
          <a:xfrm>
            <a:off x="5765079" y="2809500"/>
            <a:ext cx="1478129" cy="722890"/>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Move the frames of each YouTube video in separate folder</a:t>
            </a:r>
          </a:p>
        </p:txBody>
      </p:sp>
      <p:sp>
        <p:nvSpPr>
          <p:cNvPr id="47" name="TextBox 46">
            <a:extLst>
              <a:ext uri="{FF2B5EF4-FFF2-40B4-BE49-F238E27FC236}">
                <a16:creationId xmlns:a16="http://schemas.microsoft.com/office/drawing/2014/main" id="{CADF1FB4-92B2-584C-87A0-9F6291E4580F}"/>
              </a:ext>
            </a:extLst>
          </p:cNvPr>
          <p:cNvSpPr txBox="1"/>
          <p:nvPr/>
        </p:nvSpPr>
        <p:spPr>
          <a:xfrm>
            <a:off x="5699281" y="2140462"/>
            <a:ext cx="1609736"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Move to Folder</a:t>
            </a:r>
          </a:p>
        </p:txBody>
      </p:sp>
      <p:sp>
        <p:nvSpPr>
          <p:cNvPr id="49" name="Subtitle 2">
            <a:extLst>
              <a:ext uri="{FF2B5EF4-FFF2-40B4-BE49-F238E27FC236}">
                <a16:creationId xmlns:a16="http://schemas.microsoft.com/office/drawing/2014/main" id="{BF75251A-9FD0-7B4F-9DEC-B5D5E37D5519}"/>
              </a:ext>
            </a:extLst>
          </p:cNvPr>
          <p:cNvSpPr txBox="1">
            <a:spLocks/>
          </p:cNvSpPr>
          <p:nvPr/>
        </p:nvSpPr>
        <p:spPr>
          <a:xfrm>
            <a:off x="7919684" y="2756617"/>
            <a:ext cx="1478129" cy="722890"/>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1750"/>
              </a:lnSpc>
            </a:pPr>
            <a:r>
              <a:rPr lang="en-US" sz="1200" dirty="0">
                <a:solidFill>
                  <a:schemeClr val="tx1"/>
                </a:solidFill>
                <a:latin typeface="Book Antiqua" panose="02040602050305030304" pitchFamily="18" charset="0"/>
                <a:ea typeface="Lato Light" panose="020F0502020204030203" pitchFamily="34" charset="0"/>
                <a:cs typeface="Mukta ExtraLight" panose="020B0000000000000000" pitchFamily="34" charset="77"/>
              </a:rPr>
              <a:t>Rename each folder with corresponding YouTube Video ID</a:t>
            </a:r>
          </a:p>
        </p:txBody>
      </p:sp>
      <p:sp>
        <p:nvSpPr>
          <p:cNvPr id="50" name="TextBox 49">
            <a:extLst>
              <a:ext uri="{FF2B5EF4-FFF2-40B4-BE49-F238E27FC236}">
                <a16:creationId xmlns:a16="http://schemas.microsoft.com/office/drawing/2014/main" id="{16E3C17E-5CF8-684D-9618-5DF0EB1688DE}"/>
              </a:ext>
            </a:extLst>
          </p:cNvPr>
          <p:cNvSpPr txBox="1"/>
          <p:nvPr/>
        </p:nvSpPr>
        <p:spPr>
          <a:xfrm>
            <a:off x="7857090" y="2140462"/>
            <a:ext cx="1603324"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Rename Folder</a:t>
            </a:r>
          </a:p>
        </p:txBody>
      </p:sp>
      <p:sp>
        <p:nvSpPr>
          <p:cNvPr id="53" name="TextBox 52">
            <a:extLst>
              <a:ext uri="{FF2B5EF4-FFF2-40B4-BE49-F238E27FC236}">
                <a16:creationId xmlns:a16="http://schemas.microsoft.com/office/drawing/2014/main" id="{B4875029-B5D4-9146-BFF2-737B9A910C8F}"/>
              </a:ext>
            </a:extLst>
          </p:cNvPr>
          <p:cNvSpPr txBox="1"/>
          <p:nvPr/>
        </p:nvSpPr>
        <p:spPr>
          <a:xfrm>
            <a:off x="9953870" y="2140462"/>
            <a:ext cx="1710726"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YOUR TITLE 05</a:t>
            </a:r>
          </a:p>
        </p:txBody>
      </p:sp>
      <p:sp>
        <p:nvSpPr>
          <p:cNvPr id="54" name="TextBox 53">
            <a:extLst>
              <a:ext uri="{FF2B5EF4-FFF2-40B4-BE49-F238E27FC236}">
                <a16:creationId xmlns:a16="http://schemas.microsoft.com/office/drawing/2014/main" id="{787C3EE7-5B7D-B949-ACAF-405B4A6F748C}"/>
              </a:ext>
            </a:extLst>
          </p:cNvPr>
          <p:cNvSpPr txBox="1"/>
          <p:nvPr/>
        </p:nvSpPr>
        <p:spPr>
          <a:xfrm>
            <a:off x="1646481" y="1696397"/>
            <a:ext cx="288862"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1</a:t>
            </a:r>
          </a:p>
        </p:txBody>
      </p:sp>
      <p:sp>
        <p:nvSpPr>
          <p:cNvPr id="55" name="TextBox 54">
            <a:extLst>
              <a:ext uri="{FF2B5EF4-FFF2-40B4-BE49-F238E27FC236}">
                <a16:creationId xmlns:a16="http://schemas.microsoft.com/office/drawing/2014/main" id="{9A7B16C5-BEFC-7B44-9792-C4BD29A74513}"/>
              </a:ext>
            </a:extLst>
          </p:cNvPr>
          <p:cNvSpPr txBox="1"/>
          <p:nvPr/>
        </p:nvSpPr>
        <p:spPr>
          <a:xfrm>
            <a:off x="3799712" y="1696397"/>
            <a:ext cx="288862"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2</a:t>
            </a:r>
          </a:p>
        </p:txBody>
      </p:sp>
      <p:sp>
        <p:nvSpPr>
          <p:cNvPr id="56" name="TextBox 55">
            <a:extLst>
              <a:ext uri="{FF2B5EF4-FFF2-40B4-BE49-F238E27FC236}">
                <a16:creationId xmlns:a16="http://schemas.microsoft.com/office/drawing/2014/main" id="{E262B2C5-6486-A84E-9302-68ED3195BB5D}"/>
              </a:ext>
            </a:extLst>
          </p:cNvPr>
          <p:cNvSpPr txBox="1"/>
          <p:nvPr/>
        </p:nvSpPr>
        <p:spPr>
          <a:xfrm>
            <a:off x="6361087" y="1696397"/>
            <a:ext cx="288862"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3</a:t>
            </a:r>
          </a:p>
        </p:txBody>
      </p:sp>
      <p:sp>
        <p:nvSpPr>
          <p:cNvPr id="57" name="TextBox 56">
            <a:extLst>
              <a:ext uri="{FF2B5EF4-FFF2-40B4-BE49-F238E27FC236}">
                <a16:creationId xmlns:a16="http://schemas.microsoft.com/office/drawing/2014/main" id="{71EE43AD-67A1-E144-8A0F-CD104F04921A}"/>
              </a:ext>
            </a:extLst>
          </p:cNvPr>
          <p:cNvSpPr txBox="1"/>
          <p:nvPr/>
        </p:nvSpPr>
        <p:spPr>
          <a:xfrm>
            <a:off x="8512945" y="1696397"/>
            <a:ext cx="288862" cy="338554"/>
          </a:xfrm>
          <a:prstGeom prst="rect">
            <a:avLst/>
          </a:prstGeom>
          <a:noFill/>
        </p:spPr>
        <p:txBody>
          <a:bodyPr wrap="none" rtlCol="0" anchor="b" anchorCtr="0">
            <a:spAutoFit/>
          </a:bodyPr>
          <a:lstStyle/>
          <a:p>
            <a:pPr algn="ctr"/>
            <a:r>
              <a:rPr lang="en-US" sz="1600" b="1" dirty="0">
                <a:solidFill>
                  <a:schemeClr val="bg1"/>
                </a:solidFill>
                <a:latin typeface="Book Antiqua" panose="02040602050305030304" pitchFamily="18" charset="0"/>
                <a:ea typeface="League Spartan" charset="0"/>
                <a:cs typeface="Poppins" pitchFamily="2" charset="77"/>
              </a:rPr>
              <a:t>4</a:t>
            </a:r>
          </a:p>
        </p:txBody>
      </p:sp>
      <p:sp>
        <p:nvSpPr>
          <p:cNvPr id="59" name="TextBox 58">
            <a:extLst>
              <a:ext uri="{FF2B5EF4-FFF2-40B4-BE49-F238E27FC236}">
                <a16:creationId xmlns:a16="http://schemas.microsoft.com/office/drawing/2014/main" id="{6A198BE5-B2CC-D542-AAFF-F274CAD6BB91}"/>
              </a:ext>
            </a:extLst>
          </p:cNvPr>
          <p:cNvSpPr txBox="1"/>
          <p:nvPr/>
        </p:nvSpPr>
        <p:spPr>
          <a:xfrm>
            <a:off x="1345918" y="4883634"/>
            <a:ext cx="889987" cy="338554"/>
          </a:xfrm>
          <a:prstGeom prst="rect">
            <a:avLst/>
          </a:prstGeom>
          <a:noFill/>
        </p:spPr>
        <p:txBody>
          <a:bodyPr wrap="none" rtlCol="0" anchor="ctr" anchorCtr="0">
            <a:spAutoFit/>
          </a:bodyPr>
          <a:lstStyle/>
          <a:p>
            <a:pPr algn="ctr"/>
            <a:r>
              <a:rPr lang="en-US" sz="1600" b="1" dirty="0">
                <a:solidFill>
                  <a:schemeClr val="tx2"/>
                </a:solidFill>
                <a:latin typeface="Book Antiqua" panose="02040602050305030304" pitchFamily="18" charset="0"/>
                <a:ea typeface="League Spartan" charset="0"/>
                <a:cs typeface="Poppins" pitchFamily="2" charset="77"/>
              </a:rPr>
              <a:t>START</a:t>
            </a:r>
          </a:p>
        </p:txBody>
      </p:sp>
      <p:sp>
        <p:nvSpPr>
          <p:cNvPr id="60" name="TextBox 59">
            <a:extLst>
              <a:ext uri="{FF2B5EF4-FFF2-40B4-BE49-F238E27FC236}">
                <a16:creationId xmlns:a16="http://schemas.microsoft.com/office/drawing/2014/main" id="{4369BBD2-F0D9-8A47-9976-04186F0C30D0}"/>
              </a:ext>
            </a:extLst>
          </p:cNvPr>
          <p:cNvSpPr txBox="1"/>
          <p:nvPr/>
        </p:nvSpPr>
        <p:spPr>
          <a:xfrm>
            <a:off x="10398518" y="2955812"/>
            <a:ext cx="1449436" cy="338554"/>
          </a:xfrm>
          <a:prstGeom prst="rect">
            <a:avLst/>
          </a:prstGeom>
          <a:noFill/>
        </p:spPr>
        <p:txBody>
          <a:bodyPr wrap="none" rtlCol="0" anchor="ctr" anchorCtr="0">
            <a:spAutoFit/>
          </a:bodyPr>
          <a:lstStyle/>
          <a:p>
            <a:pPr algn="ctr"/>
            <a:r>
              <a:rPr lang="en-US" sz="1600" b="1" dirty="0">
                <a:solidFill>
                  <a:schemeClr val="tx2"/>
                </a:solidFill>
                <a:latin typeface="Book Antiqua" panose="02040602050305030304" pitchFamily="18" charset="0"/>
                <a:ea typeface="League Spartan" charset="0"/>
                <a:cs typeface="Poppins" pitchFamily="2" charset="77"/>
              </a:rPr>
              <a:t>MILESTONE</a:t>
            </a:r>
          </a:p>
        </p:txBody>
      </p:sp>
      <p:sp>
        <p:nvSpPr>
          <p:cNvPr id="41" name="Rectangle 40">
            <a:extLst>
              <a:ext uri="{FF2B5EF4-FFF2-40B4-BE49-F238E27FC236}">
                <a16:creationId xmlns:a16="http://schemas.microsoft.com/office/drawing/2014/main" id="{0A1FB827-D81E-4810-B666-4352B049F1C6}"/>
              </a:ext>
            </a:extLst>
          </p:cNvPr>
          <p:cNvSpPr/>
          <p:nvPr/>
        </p:nvSpPr>
        <p:spPr>
          <a:xfrm>
            <a:off x="220209" y="5431757"/>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Title 1">
            <a:extLst>
              <a:ext uri="{FF2B5EF4-FFF2-40B4-BE49-F238E27FC236}">
                <a16:creationId xmlns:a16="http://schemas.microsoft.com/office/drawing/2014/main" id="{8ED539A7-EA78-4B7C-9309-0DFB8D954847}"/>
              </a:ext>
            </a:extLst>
          </p:cNvPr>
          <p:cNvSpPr txBox="1">
            <a:spLocks/>
          </p:cNvSpPr>
          <p:nvPr/>
        </p:nvSpPr>
        <p:spPr>
          <a:xfrm>
            <a:off x="465614" y="5615091"/>
            <a:ext cx="11726386" cy="23876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sz="2400" dirty="0">
                <a:solidFill>
                  <a:schemeClr val="tx1">
                    <a:lumMod val="50000"/>
                    <a:lumOff val="50000"/>
                  </a:schemeClr>
                </a:solidFill>
                <a:latin typeface="Book Antiqua" panose="02040602050305030304" pitchFamily="18" charset="0"/>
                <a:cs typeface="Arial" panose="020B0604020202020204" pitchFamily="34" charset="0"/>
              </a:rPr>
              <a:t>Frames downloaded from YouTube using open cv video capture feature are collection of images that stiches together the YouTube videos </a:t>
            </a:r>
            <a:endParaRPr lang="en-CA" sz="3200" dirty="0">
              <a:solidFill>
                <a:schemeClr val="tx1">
                  <a:lumMod val="50000"/>
                  <a:lumOff val="50000"/>
                </a:schemeClr>
              </a:solidFill>
              <a:latin typeface="Book Antiqua" panose="02040602050305030304" pitchFamily="18" charset="0"/>
              <a:cs typeface="Arial" panose="020B0604020202020204" pitchFamily="34" charset="0"/>
            </a:endParaRPr>
          </a:p>
        </p:txBody>
      </p:sp>
    </p:spTree>
    <p:extLst>
      <p:ext uri="{BB962C8B-B14F-4D97-AF65-F5344CB8AC3E}">
        <p14:creationId xmlns:p14="http://schemas.microsoft.com/office/powerpoint/2010/main" val="228336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699210D-E5F0-4F4C-93A5-ACCDFDDEAC7B}"/>
              </a:ext>
            </a:extLst>
          </p:cNvPr>
          <p:cNvPicPr>
            <a:picLocks noChangeAspect="1"/>
          </p:cNvPicPr>
          <p:nvPr/>
        </p:nvPicPr>
        <p:blipFill rotWithShape="1">
          <a:blip r:embed="rId2"/>
          <a:srcRect l="-1" t="-9615" r="-416"/>
          <a:stretch/>
        </p:blipFill>
        <p:spPr>
          <a:xfrm>
            <a:off x="0" y="934803"/>
            <a:ext cx="4592320" cy="1655843"/>
          </a:xfrm>
          <a:prstGeom prst="rect">
            <a:avLst/>
          </a:prstGeom>
        </p:spPr>
      </p:pic>
      <p:sp>
        <p:nvSpPr>
          <p:cNvPr id="3" name="Rectangle 2">
            <a:extLst>
              <a:ext uri="{FF2B5EF4-FFF2-40B4-BE49-F238E27FC236}">
                <a16:creationId xmlns:a16="http://schemas.microsoft.com/office/drawing/2014/main" id="{CE5346F6-C949-D840-BCCC-53FEE8F07463}"/>
              </a:ext>
            </a:extLst>
          </p:cNvPr>
          <p:cNvSpPr/>
          <p:nvPr/>
        </p:nvSpPr>
        <p:spPr>
          <a:xfrm>
            <a:off x="203379" y="79993"/>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909FBF81-C9FE-1449-9FDB-479999669242}"/>
              </a:ext>
            </a:extLst>
          </p:cNvPr>
          <p:cNvSpPr txBox="1"/>
          <p:nvPr/>
        </p:nvSpPr>
        <p:spPr>
          <a:xfrm>
            <a:off x="382156" y="380805"/>
            <a:ext cx="6212332"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Mean Square Error</a:t>
            </a:r>
          </a:p>
        </p:txBody>
      </p:sp>
      <p:sp>
        <p:nvSpPr>
          <p:cNvPr id="5" name="TextBox 4">
            <a:extLst>
              <a:ext uri="{FF2B5EF4-FFF2-40B4-BE49-F238E27FC236}">
                <a16:creationId xmlns:a16="http://schemas.microsoft.com/office/drawing/2014/main" id="{4EAAAAD1-35E1-3F45-8E5E-454EC98F11C5}"/>
              </a:ext>
            </a:extLst>
          </p:cNvPr>
          <p:cNvSpPr txBox="1"/>
          <p:nvPr/>
        </p:nvSpPr>
        <p:spPr>
          <a:xfrm>
            <a:off x="5583504" y="1869260"/>
            <a:ext cx="184731" cy="646331"/>
          </a:xfrm>
          <a:prstGeom prst="rect">
            <a:avLst/>
          </a:prstGeom>
          <a:noFill/>
        </p:spPr>
        <p:txBody>
          <a:bodyPr wrap="none" rtlCol="0">
            <a:spAutoFit/>
          </a:bodyPr>
          <a:lstStyle/>
          <a:p>
            <a:endParaRPr lang="en-US" dirty="0"/>
          </a:p>
          <a:p>
            <a:endParaRPr lang="en-US" dirty="0"/>
          </a:p>
        </p:txBody>
      </p:sp>
      <p:sp>
        <p:nvSpPr>
          <p:cNvPr id="8" name="TextBox 7">
            <a:extLst>
              <a:ext uri="{FF2B5EF4-FFF2-40B4-BE49-F238E27FC236}">
                <a16:creationId xmlns:a16="http://schemas.microsoft.com/office/drawing/2014/main" id="{A8DF2E77-218C-3D46-975F-DC4B5765437E}"/>
              </a:ext>
            </a:extLst>
          </p:cNvPr>
          <p:cNvSpPr txBox="1"/>
          <p:nvPr/>
        </p:nvSpPr>
        <p:spPr>
          <a:xfrm>
            <a:off x="382156" y="2775312"/>
            <a:ext cx="11279050" cy="2585323"/>
          </a:xfrm>
          <a:prstGeom prst="rect">
            <a:avLst/>
          </a:prstGeom>
          <a:noFill/>
        </p:spPr>
        <p:txBody>
          <a:bodyPr wrap="none" rtlCol="0">
            <a:spAutoFit/>
          </a:bodyPr>
          <a:lstStyle/>
          <a:p>
            <a:r>
              <a:rPr lang="en-US" dirty="0">
                <a:solidFill>
                  <a:schemeClr val="tx1">
                    <a:lumMod val="65000"/>
                    <a:lumOff val="35000"/>
                  </a:schemeClr>
                </a:solidFill>
                <a:latin typeface="Book Antiqua" panose="02040602050305030304" pitchFamily="18" charset="0"/>
              </a:rPr>
              <a:t>I started with using the MSE algorithm to compare the images, however I was getting false negative for the </a:t>
            </a:r>
          </a:p>
          <a:p>
            <a:r>
              <a:rPr lang="en-US" dirty="0">
                <a:solidFill>
                  <a:schemeClr val="tx1">
                    <a:lumMod val="65000"/>
                    <a:lumOff val="35000"/>
                  </a:schemeClr>
                </a:solidFill>
                <a:latin typeface="Book Antiqua" panose="02040602050305030304" pitchFamily="18" charset="0"/>
              </a:rPr>
              <a:t>same images with different contrast.</a:t>
            </a:r>
          </a:p>
          <a:p>
            <a:endParaRPr lang="en-US" dirty="0">
              <a:solidFill>
                <a:schemeClr val="tx1">
                  <a:lumMod val="65000"/>
                  <a:lumOff val="35000"/>
                </a:schemeClr>
              </a:solidFill>
              <a:latin typeface="Book Antiqua" panose="02040602050305030304" pitchFamily="18" charset="0"/>
            </a:endParaRPr>
          </a:p>
          <a:p>
            <a:r>
              <a:rPr lang="en-US" dirty="0">
                <a:solidFill>
                  <a:schemeClr val="tx1">
                    <a:lumMod val="65000"/>
                    <a:lumOff val="35000"/>
                  </a:schemeClr>
                </a:solidFill>
                <a:latin typeface="Book Antiqua" panose="02040602050305030304" pitchFamily="18" charset="0"/>
              </a:rPr>
              <a:t>To overcome this MSE limitation, I used the structural similarity index algorithm which</a:t>
            </a:r>
            <a:r>
              <a:rPr lang="en-CA" dirty="0">
                <a:solidFill>
                  <a:schemeClr val="tx1">
                    <a:lumMod val="65000"/>
                    <a:lumOff val="35000"/>
                  </a:schemeClr>
                </a:solidFill>
                <a:latin typeface="Book Antiqua" panose="02040602050305030304" pitchFamily="18" charset="0"/>
              </a:rPr>
              <a:t> perceives the change </a:t>
            </a:r>
          </a:p>
          <a:p>
            <a:r>
              <a:rPr lang="en-CA" dirty="0">
                <a:solidFill>
                  <a:schemeClr val="tx1">
                    <a:lumMod val="65000"/>
                    <a:lumOff val="35000"/>
                  </a:schemeClr>
                </a:solidFill>
                <a:latin typeface="Book Antiqua" panose="02040602050305030304" pitchFamily="18" charset="0"/>
              </a:rPr>
              <a:t>in structural information of the image by comparing local regions of the image instead of globally.</a:t>
            </a:r>
            <a:endParaRPr lang="en-US" dirty="0">
              <a:solidFill>
                <a:schemeClr val="tx1">
                  <a:lumMod val="65000"/>
                  <a:lumOff val="35000"/>
                </a:schemeClr>
              </a:solidFill>
              <a:latin typeface="Book Antiqua" panose="02040602050305030304" pitchFamily="18" charset="0"/>
            </a:endParaRPr>
          </a:p>
          <a:p>
            <a:endParaRPr lang="en-US" dirty="0">
              <a:solidFill>
                <a:schemeClr val="tx1">
                  <a:lumMod val="65000"/>
                  <a:lumOff val="35000"/>
                </a:schemeClr>
              </a:solidFill>
              <a:latin typeface="Book Antiqua" panose="02040602050305030304" pitchFamily="18" charset="0"/>
            </a:endParaRPr>
          </a:p>
          <a:p>
            <a:endParaRPr lang="en-US" dirty="0">
              <a:solidFill>
                <a:schemeClr val="tx1">
                  <a:lumMod val="65000"/>
                  <a:lumOff val="35000"/>
                </a:schemeClr>
              </a:solidFill>
              <a:latin typeface="Book Antiqua" panose="02040602050305030304" pitchFamily="18" charset="0"/>
            </a:endParaRPr>
          </a:p>
          <a:p>
            <a:endParaRPr lang="en-US" dirty="0">
              <a:solidFill>
                <a:schemeClr val="tx1">
                  <a:lumMod val="65000"/>
                  <a:lumOff val="35000"/>
                </a:schemeClr>
              </a:solidFill>
              <a:latin typeface="Book Antiqua" panose="02040602050305030304" pitchFamily="18" charset="0"/>
            </a:endParaRPr>
          </a:p>
          <a:p>
            <a:endParaRPr lang="en-US" dirty="0">
              <a:solidFill>
                <a:schemeClr val="tx1">
                  <a:lumMod val="65000"/>
                  <a:lumOff val="35000"/>
                </a:schemeClr>
              </a:solidFill>
              <a:latin typeface="Book Antiqua" panose="02040602050305030304" pitchFamily="18" charset="0"/>
            </a:endParaRPr>
          </a:p>
        </p:txBody>
      </p:sp>
      <p:pic>
        <p:nvPicPr>
          <p:cNvPr id="10" name="Picture 9">
            <a:extLst>
              <a:ext uri="{FF2B5EF4-FFF2-40B4-BE49-F238E27FC236}">
                <a16:creationId xmlns:a16="http://schemas.microsoft.com/office/drawing/2014/main" id="{29DDBD4E-BA9E-1944-AA8D-51838EA61B55}"/>
              </a:ext>
            </a:extLst>
          </p:cNvPr>
          <p:cNvPicPr>
            <a:picLocks noChangeAspect="1"/>
          </p:cNvPicPr>
          <p:nvPr/>
        </p:nvPicPr>
        <p:blipFill>
          <a:blip r:embed="rId3"/>
          <a:stretch>
            <a:fillRect/>
          </a:stretch>
        </p:blipFill>
        <p:spPr>
          <a:xfrm>
            <a:off x="328665" y="4441064"/>
            <a:ext cx="4382715" cy="1224000"/>
          </a:xfrm>
          <a:prstGeom prst="rect">
            <a:avLst/>
          </a:prstGeom>
        </p:spPr>
      </p:pic>
    </p:spTree>
    <p:extLst>
      <p:ext uri="{BB962C8B-B14F-4D97-AF65-F5344CB8AC3E}">
        <p14:creationId xmlns:p14="http://schemas.microsoft.com/office/powerpoint/2010/main" val="4284483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DFACCB-D2E9-49AD-83C7-831258B41AC6}"/>
              </a:ext>
            </a:extLst>
          </p:cNvPr>
          <p:cNvPicPr>
            <a:picLocks noChangeAspect="1"/>
          </p:cNvPicPr>
          <p:nvPr/>
        </p:nvPicPr>
        <p:blipFill rotWithShape="1">
          <a:blip r:embed="rId2"/>
          <a:srcRect t="-35840" r="-35840"/>
          <a:stretch/>
        </p:blipFill>
        <p:spPr>
          <a:xfrm>
            <a:off x="119324" y="1482328"/>
            <a:ext cx="6212332" cy="2052000"/>
          </a:xfrm>
          <a:prstGeom prst="rect">
            <a:avLst/>
          </a:prstGeom>
        </p:spPr>
      </p:pic>
      <p:pic>
        <p:nvPicPr>
          <p:cNvPr id="7" name="Picture 6">
            <a:extLst>
              <a:ext uri="{FF2B5EF4-FFF2-40B4-BE49-F238E27FC236}">
                <a16:creationId xmlns:a16="http://schemas.microsoft.com/office/drawing/2014/main" id="{4556992B-7E07-40BF-908D-D6CEAB75C019}"/>
              </a:ext>
            </a:extLst>
          </p:cNvPr>
          <p:cNvPicPr>
            <a:picLocks noChangeAspect="1"/>
          </p:cNvPicPr>
          <p:nvPr/>
        </p:nvPicPr>
        <p:blipFill>
          <a:blip r:embed="rId3"/>
          <a:stretch>
            <a:fillRect/>
          </a:stretch>
        </p:blipFill>
        <p:spPr>
          <a:xfrm>
            <a:off x="6109246" y="2115044"/>
            <a:ext cx="4382715" cy="1224000"/>
          </a:xfrm>
          <a:prstGeom prst="rect">
            <a:avLst/>
          </a:prstGeom>
        </p:spPr>
      </p:pic>
      <p:sp>
        <p:nvSpPr>
          <p:cNvPr id="8" name="TextBox 7">
            <a:extLst>
              <a:ext uri="{FF2B5EF4-FFF2-40B4-BE49-F238E27FC236}">
                <a16:creationId xmlns:a16="http://schemas.microsoft.com/office/drawing/2014/main" id="{4DF1DF53-068B-46A5-BF45-B5B95EEB8BB0}"/>
              </a:ext>
            </a:extLst>
          </p:cNvPr>
          <p:cNvSpPr txBox="1"/>
          <p:nvPr/>
        </p:nvSpPr>
        <p:spPr>
          <a:xfrm>
            <a:off x="4914292" y="2373098"/>
            <a:ext cx="896399" cy="707886"/>
          </a:xfrm>
          <a:prstGeom prst="rect">
            <a:avLst/>
          </a:prstGeom>
          <a:noFill/>
        </p:spPr>
        <p:txBody>
          <a:bodyPr wrap="none" rtlCol="0" anchor="ctr">
            <a:spAutoFit/>
          </a:bodyPr>
          <a:lstStyle/>
          <a:p>
            <a:pPr algn="ctr"/>
            <a:r>
              <a:rPr lang="en-US" sz="4000" b="1" dirty="0">
                <a:solidFill>
                  <a:schemeClr val="tx1">
                    <a:lumMod val="65000"/>
                    <a:lumOff val="35000"/>
                  </a:schemeClr>
                </a:solidFill>
                <a:latin typeface="Book Antiqua" panose="02040602050305030304" pitchFamily="18" charset="0"/>
                <a:cs typeface="Poppins" pitchFamily="2" charset="77"/>
              </a:rPr>
              <a:t>VS</a:t>
            </a:r>
          </a:p>
        </p:txBody>
      </p:sp>
      <p:sp>
        <p:nvSpPr>
          <p:cNvPr id="9" name="Rectangle 8">
            <a:extLst>
              <a:ext uri="{FF2B5EF4-FFF2-40B4-BE49-F238E27FC236}">
                <a16:creationId xmlns:a16="http://schemas.microsoft.com/office/drawing/2014/main" id="{509C1923-D24B-446E-9D65-6A02880AB11C}"/>
              </a:ext>
            </a:extLst>
          </p:cNvPr>
          <p:cNvSpPr/>
          <p:nvPr/>
        </p:nvSpPr>
        <p:spPr>
          <a:xfrm>
            <a:off x="203379" y="79993"/>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B9AA859C-6B5B-430C-BF75-840EAC03E993}"/>
              </a:ext>
            </a:extLst>
          </p:cNvPr>
          <p:cNvSpPr txBox="1"/>
          <p:nvPr/>
        </p:nvSpPr>
        <p:spPr>
          <a:xfrm>
            <a:off x="382156" y="380805"/>
            <a:ext cx="6212332"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Model Evaluation</a:t>
            </a:r>
          </a:p>
        </p:txBody>
      </p:sp>
      <p:sp>
        <p:nvSpPr>
          <p:cNvPr id="12" name="TextBox 11">
            <a:extLst>
              <a:ext uri="{FF2B5EF4-FFF2-40B4-BE49-F238E27FC236}">
                <a16:creationId xmlns:a16="http://schemas.microsoft.com/office/drawing/2014/main" id="{A4A30AC8-84DB-48AE-838F-C0B4C5D708AD}"/>
              </a:ext>
            </a:extLst>
          </p:cNvPr>
          <p:cNvSpPr txBox="1"/>
          <p:nvPr/>
        </p:nvSpPr>
        <p:spPr>
          <a:xfrm>
            <a:off x="119324" y="4697918"/>
            <a:ext cx="11484000" cy="2031325"/>
          </a:xfrm>
          <a:prstGeom prst="rect">
            <a:avLst/>
          </a:prstGeom>
          <a:noFill/>
        </p:spPr>
        <p:txBody>
          <a:bodyPr wrap="square">
            <a:spAutoFit/>
          </a:bodyPr>
          <a:lstStyle/>
          <a:p>
            <a:r>
              <a:rPr lang="en-CA" dirty="0">
                <a:solidFill>
                  <a:schemeClr val="tx1">
                    <a:lumMod val="65000"/>
                    <a:lumOff val="35000"/>
                  </a:schemeClr>
                </a:solidFill>
                <a:latin typeface="Book Antiqua" panose="02040602050305030304" pitchFamily="18" charset="0"/>
              </a:rPr>
              <a:t>The SSIM method is clearly more involved than the MSE method, but the gist is that SSIM attempts to model the perceived change in the structural information of the image, whereas MSE is actually estimating the perceived errors. There is a subtle difference between the two, but the results are dramatic.</a:t>
            </a:r>
          </a:p>
          <a:p>
            <a:endParaRPr lang="en-CA" dirty="0">
              <a:solidFill>
                <a:schemeClr val="tx1">
                  <a:lumMod val="65000"/>
                  <a:lumOff val="35000"/>
                </a:schemeClr>
              </a:solidFill>
              <a:latin typeface="Book Antiqua" panose="02040602050305030304" pitchFamily="18" charset="0"/>
            </a:endParaRPr>
          </a:p>
          <a:p>
            <a:r>
              <a:rPr lang="en-CA" dirty="0">
                <a:solidFill>
                  <a:schemeClr val="tx1">
                    <a:lumMod val="65000"/>
                    <a:lumOff val="35000"/>
                  </a:schemeClr>
                </a:solidFill>
                <a:latin typeface="Book Antiqua" panose="02040602050305030304" pitchFamily="18" charset="0"/>
              </a:rPr>
              <a:t>MSE will calculate the mean square error between each pixels for the two images we are comparing. Whereas SSIM will do the opposite and look for similarities within pixels; i.e. if the pixels in the two images line up and or have similar pixel density values.</a:t>
            </a:r>
          </a:p>
        </p:txBody>
      </p:sp>
      <p:sp>
        <p:nvSpPr>
          <p:cNvPr id="13" name="TextBox 12">
            <a:extLst>
              <a:ext uri="{FF2B5EF4-FFF2-40B4-BE49-F238E27FC236}">
                <a16:creationId xmlns:a16="http://schemas.microsoft.com/office/drawing/2014/main" id="{BA8CC143-BC72-478D-9FD2-72DA9AE1F8DA}"/>
              </a:ext>
            </a:extLst>
          </p:cNvPr>
          <p:cNvSpPr txBox="1"/>
          <p:nvPr/>
        </p:nvSpPr>
        <p:spPr>
          <a:xfrm>
            <a:off x="119324" y="4097942"/>
            <a:ext cx="3001252" cy="461665"/>
          </a:xfrm>
          <a:prstGeom prst="rect">
            <a:avLst/>
          </a:prstGeom>
          <a:noFill/>
        </p:spPr>
        <p:txBody>
          <a:bodyPr wrap="square" rtlCol="0">
            <a:spAutoFit/>
          </a:bodyPr>
          <a:lstStyle/>
          <a:p>
            <a:r>
              <a:rPr lang="en-CA" sz="2400" b="1" dirty="0">
                <a:solidFill>
                  <a:schemeClr val="tx1">
                    <a:lumMod val="50000"/>
                    <a:lumOff val="50000"/>
                  </a:schemeClr>
                </a:solidFill>
                <a:latin typeface="Book Antiqua" panose="02040602050305030304" pitchFamily="18" charset="0"/>
              </a:rPr>
              <a:t>Results</a:t>
            </a:r>
          </a:p>
        </p:txBody>
      </p:sp>
      <p:cxnSp>
        <p:nvCxnSpPr>
          <p:cNvPr id="17" name="Straight Connector 16">
            <a:extLst>
              <a:ext uri="{FF2B5EF4-FFF2-40B4-BE49-F238E27FC236}">
                <a16:creationId xmlns:a16="http://schemas.microsoft.com/office/drawing/2014/main" id="{03C642C3-67F4-4715-891A-9B91F1E9D5D5}"/>
              </a:ext>
            </a:extLst>
          </p:cNvPr>
          <p:cNvCxnSpPr/>
          <p:nvPr/>
        </p:nvCxnSpPr>
        <p:spPr>
          <a:xfrm>
            <a:off x="203379" y="4628762"/>
            <a:ext cx="10960155"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762546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application&#10;&#10;Description automatically generated">
            <a:extLst>
              <a:ext uri="{FF2B5EF4-FFF2-40B4-BE49-F238E27FC236}">
                <a16:creationId xmlns:a16="http://schemas.microsoft.com/office/drawing/2014/main" id="{BF7DA00C-195B-EC4E-875E-DA1F9B1E9A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760" y="1761622"/>
            <a:ext cx="4965700" cy="4330700"/>
          </a:xfrm>
          <a:prstGeom prst="rect">
            <a:avLst/>
          </a:prstGeom>
        </p:spPr>
      </p:pic>
      <p:sp>
        <p:nvSpPr>
          <p:cNvPr id="6" name="Rectangle 5">
            <a:extLst>
              <a:ext uri="{FF2B5EF4-FFF2-40B4-BE49-F238E27FC236}">
                <a16:creationId xmlns:a16="http://schemas.microsoft.com/office/drawing/2014/main" id="{0FC880E9-8DE1-3C46-B5D1-D819DC4E6BD8}"/>
              </a:ext>
            </a:extLst>
          </p:cNvPr>
          <p:cNvSpPr/>
          <p:nvPr/>
        </p:nvSpPr>
        <p:spPr>
          <a:xfrm>
            <a:off x="203379" y="79993"/>
            <a:ext cx="125286" cy="1155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TextBox 6">
            <a:extLst>
              <a:ext uri="{FF2B5EF4-FFF2-40B4-BE49-F238E27FC236}">
                <a16:creationId xmlns:a16="http://schemas.microsoft.com/office/drawing/2014/main" id="{8D3EBE8E-0319-8F4D-AF11-283F6E015B1E}"/>
              </a:ext>
            </a:extLst>
          </p:cNvPr>
          <p:cNvSpPr txBox="1"/>
          <p:nvPr/>
        </p:nvSpPr>
        <p:spPr>
          <a:xfrm>
            <a:off x="382156" y="380805"/>
            <a:ext cx="9229204" cy="553998"/>
          </a:xfrm>
          <a:prstGeom prst="rect">
            <a:avLst/>
          </a:prstGeom>
          <a:noFill/>
        </p:spPr>
        <p:txBody>
          <a:bodyPr wrap="square" rtlCol="0">
            <a:spAutoFit/>
          </a:bodyPr>
          <a:lstStyle/>
          <a:p>
            <a:r>
              <a:rPr lang="en-US" sz="3000" b="1" dirty="0">
                <a:solidFill>
                  <a:schemeClr val="tx2"/>
                </a:solidFill>
                <a:latin typeface="Book Antiqua" panose="02040602050305030304" pitchFamily="18" charset="0"/>
                <a:cs typeface="Poppins" pitchFamily="2" charset="77"/>
              </a:rPr>
              <a:t>Training &amp; Tweaking the Model </a:t>
            </a:r>
          </a:p>
        </p:txBody>
      </p:sp>
      <p:sp>
        <p:nvSpPr>
          <p:cNvPr id="9" name="Rectangle 8">
            <a:extLst>
              <a:ext uri="{FF2B5EF4-FFF2-40B4-BE49-F238E27FC236}">
                <a16:creationId xmlns:a16="http://schemas.microsoft.com/office/drawing/2014/main" id="{015649EB-DA2B-664D-A6A6-06449FA8B53C}"/>
              </a:ext>
            </a:extLst>
          </p:cNvPr>
          <p:cNvSpPr/>
          <p:nvPr/>
        </p:nvSpPr>
        <p:spPr>
          <a:xfrm>
            <a:off x="5711628" y="2371222"/>
            <a:ext cx="5938612" cy="4247317"/>
          </a:xfrm>
          <a:prstGeom prst="rect">
            <a:avLst/>
          </a:prstGeom>
        </p:spPr>
        <p:txBody>
          <a:bodyPr wrap="square">
            <a:spAutoFit/>
          </a:bodyPr>
          <a:lstStyle/>
          <a:p>
            <a:r>
              <a:rPr lang="en-CA" dirty="0">
                <a:solidFill>
                  <a:schemeClr val="tx1">
                    <a:lumMod val="65000"/>
                    <a:lumOff val="35000"/>
                  </a:schemeClr>
                </a:solidFill>
                <a:latin typeface="Book Antiqua" panose="02040602050305030304" pitchFamily="18" charset="0"/>
              </a:rPr>
              <a:t>SSIM value can vary between -1 and 1, where 1 indicates perfect similarity.</a:t>
            </a:r>
          </a:p>
          <a:p>
            <a:endParaRPr lang="en-CA" dirty="0">
              <a:solidFill>
                <a:schemeClr val="tx1">
                  <a:lumMod val="65000"/>
                  <a:lumOff val="35000"/>
                </a:schemeClr>
              </a:solidFill>
              <a:latin typeface="Book Antiqua" panose="02040602050305030304" pitchFamily="18" charset="0"/>
            </a:endParaRPr>
          </a:p>
          <a:p>
            <a:r>
              <a:rPr lang="en-CA" dirty="0">
                <a:solidFill>
                  <a:schemeClr val="tx1">
                    <a:lumMod val="65000"/>
                    <a:lumOff val="35000"/>
                  </a:schemeClr>
                </a:solidFill>
                <a:latin typeface="Book Antiqua" panose="02040602050305030304" pitchFamily="18" charset="0"/>
              </a:rPr>
              <a:t>Since the value is inversely correlate to image similarity, I added following control:</a:t>
            </a:r>
          </a:p>
          <a:p>
            <a:endParaRPr lang="en-CA" dirty="0">
              <a:solidFill>
                <a:schemeClr val="tx1">
                  <a:lumMod val="65000"/>
                  <a:lumOff val="35000"/>
                </a:schemeClr>
              </a:solidFill>
              <a:latin typeface="Book Antiqua" panose="02040602050305030304" pitchFamily="18" charset="0"/>
            </a:endParaRPr>
          </a:p>
          <a:p>
            <a:pPr marL="742950" lvl="1" indent="-285750">
              <a:buFont typeface="Arial" panose="020B0604020202020204" pitchFamily="34" charset="0"/>
              <a:buChar char="•"/>
            </a:pPr>
            <a:r>
              <a:rPr lang="en-CA" dirty="0">
                <a:solidFill>
                  <a:schemeClr val="tx1">
                    <a:lumMod val="65000"/>
                    <a:lumOff val="35000"/>
                  </a:schemeClr>
                </a:solidFill>
                <a:latin typeface="Book Antiqua" panose="02040602050305030304" pitchFamily="18" charset="0"/>
              </a:rPr>
              <a:t>Return the result with highest SSIM score and corresponding YouTube link. </a:t>
            </a:r>
          </a:p>
          <a:p>
            <a:pPr lvl="1"/>
            <a:endParaRPr lang="en-CA" dirty="0">
              <a:solidFill>
                <a:schemeClr val="tx1">
                  <a:lumMod val="65000"/>
                  <a:lumOff val="35000"/>
                </a:schemeClr>
              </a:solidFill>
              <a:latin typeface="Book Antiqua" panose="02040602050305030304" pitchFamily="18" charset="0"/>
            </a:endParaRPr>
          </a:p>
          <a:p>
            <a:pPr marL="742950" lvl="1" indent="-285750">
              <a:buFont typeface="Arial" panose="020B0604020202020204" pitchFamily="34" charset="0"/>
              <a:buChar char="•"/>
            </a:pPr>
            <a:r>
              <a:rPr lang="en-CA" dirty="0">
                <a:solidFill>
                  <a:schemeClr val="tx1">
                    <a:lumMod val="65000"/>
                    <a:lumOff val="35000"/>
                  </a:schemeClr>
                </a:solidFill>
                <a:latin typeface="Book Antiqua" panose="02040602050305030304" pitchFamily="18" charset="0"/>
              </a:rPr>
              <a:t>If SSIM was less than 0.65 return a warning with the results</a:t>
            </a:r>
          </a:p>
          <a:p>
            <a:endParaRPr lang="en-CA" dirty="0">
              <a:solidFill>
                <a:schemeClr val="tx1">
                  <a:lumMod val="65000"/>
                  <a:lumOff val="35000"/>
                </a:schemeClr>
              </a:solidFill>
              <a:latin typeface="Book Antiqua" panose="02040602050305030304" pitchFamily="18" charset="0"/>
            </a:endParaRPr>
          </a:p>
          <a:p>
            <a:endParaRPr lang="en-CA" dirty="0">
              <a:solidFill>
                <a:schemeClr val="tx1">
                  <a:lumMod val="65000"/>
                  <a:lumOff val="35000"/>
                </a:schemeClr>
              </a:solidFill>
              <a:latin typeface="Book Antiqua" panose="02040602050305030304" pitchFamily="18" charset="0"/>
            </a:endParaRPr>
          </a:p>
          <a:p>
            <a:br>
              <a:rPr lang="en-CA" dirty="0"/>
            </a:br>
            <a:r>
              <a:rPr lang="en-CA" dirty="0">
                <a:solidFill>
                  <a:schemeClr val="tx1">
                    <a:lumMod val="65000"/>
                    <a:lumOff val="35000"/>
                  </a:schemeClr>
                </a:solidFill>
                <a:latin typeface="Book Antiqua" panose="02040602050305030304" pitchFamily="18" charset="0"/>
              </a:rPr>
              <a:t> </a:t>
            </a:r>
            <a:endParaRPr lang="en-US" dirty="0">
              <a:solidFill>
                <a:schemeClr val="tx1">
                  <a:lumMod val="65000"/>
                  <a:lumOff val="35000"/>
                </a:schemeClr>
              </a:solidFill>
              <a:latin typeface="Book Antiqua" panose="02040602050305030304" pitchFamily="18" charset="0"/>
            </a:endParaRPr>
          </a:p>
        </p:txBody>
      </p:sp>
    </p:spTree>
    <p:extLst>
      <p:ext uri="{BB962C8B-B14F-4D97-AF65-F5344CB8AC3E}">
        <p14:creationId xmlns:p14="http://schemas.microsoft.com/office/powerpoint/2010/main" val="39324011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9523</TotalTime>
  <Words>790</Words>
  <Application>Microsoft Macintosh PowerPoint</Application>
  <PresentationFormat>Widescreen</PresentationFormat>
  <Paragraphs>92</Paragraphs>
  <Slides>12</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Book Antiqua</vt:lpstr>
      <vt:lpstr>Calibri</vt:lpstr>
      <vt:lpstr>Calibri Light</vt:lpstr>
      <vt:lpstr>Copperplate Gothic Bold</vt:lpstr>
      <vt:lpstr>Office Theme</vt:lpstr>
      <vt:lpstr>Sachin Dalvi Data Scientist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Sachin Dalvi Data Scientist</dc:title>
  <dc:creator>Sachin Dalvi</dc:creator>
  <cp:lastModifiedBy>Sachin Dalvi</cp:lastModifiedBy>
  <cp:revision>55</cp:revision>
  <cp:lastPrinted>2021-02-01T09:59:55Z</cp:lastPrinted>
  <dcterms:created xsi:type="dcterms:W3CDTF">2021-01-19T04:12:07Z</dcterms:created>
  <dcterms:modified xsi:type="dcterms:W3CDTF">2021-02-08T05:13:21Z</dcterms:modified>
</cp:coreProperties>
</file>

<file path=docProps/thumbnail.jpeg>
</file>